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5DDBC-3187-4719-9B87-8A4003616119}" type="datetimeFigureOut">
              <a:rPr lang="en-GB" smtClean="0"/>
              <a:t>24/11/2020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33E31-5794-4C5D-92BB-5CDEAABB50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87809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0" advTm="8000">
        <p14:flash/>
      </p:transition>
    </mc:Choice>
    <mc:Fallback>
      <p:transition spd="slow" advClick="0" advTm="8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5DDBC-3187-4719-9B87-8A4003616119}" type="datetimeFigureOut">
              <a:rPr lang="en-GB" smtClean="0"/>
              <a:t>24/11/2020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33E31-5794-4C5D-92BB-5CDEAABB50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61363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0" advTm="8000">
        <p14:flash/>
      </p:transition>
    </mc:Choice>
    <mc:Fallback>
      <p:transition spd="slow" advClick="0" advTm="8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5DDBC-3187-4719-9B87-8A4003616119}" type="datetimeFigureOut">
              <a:rPr lang="en-GB" smtClean="0"/>
              <a:t>24/11/2020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33E31-5794-4C5D-92BB-5CDEAABB50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23998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0" advTm="8000">
        <p14:flash/>
      </p:transition>
    </mc:Choice>
    <mc:Fallback>
      <p:transition spd="slow" advClick="0" advTm="800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5DDBC-3187-4719-9B87-8A4003616119}" type="datetimeFigureOut">
              <a:rPr lang="en-GB" smtClean="0"/>
              <a:t>24/11/2020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33E31-5794-4C5D-92BB-5CDEAABB50D6}" type="slidenum">
              <a:rPr lang="en-GB" smtClean="0"/>
              <a:t>‹#›</a:t>
            </a:fld>
            <a:endParaRPr lang="en-GB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031972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0" advTm="8000">
        <p14:flash/>
      </p:transition>
    </mc:Choice>
    <mc:Fallback>
      <p:transition spd="slow" advClick="0" advTm="800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5DDBC-3187-4719-9B87-8A4003616119}" type="datetimeFigureOut">
              <a:rPr lang="en-GB" smtClean="0"/>
              <a:t>24/11/2020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33E31-5794-4C5D-92BB-5CDEAABB50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80444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0" advTm="8000">
        <p14:flash/>
      </p:transition>
    </mc:Choice>
    <mc:Fallback>
      <p:transition spd="slow" advClick="0" advTm="800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5DDBC-3187-4719-9B87-8A4003616119}" type="datetimeFigureOut">
              <a:rPr lang="en-GB" smtClean="0"/>
              <a:t>24/11/2020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33E31-5794-4C5D-92BB-5CDEAABB50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35261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0" advTm="8000">
        <p14:flash/>
      </p:transition>
    </mc:Choice>
    <mc:Fallback>
      <p:transition spd="slow" advClick="0" advTm="800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5DDBC-3187-4719-9B87-8A4003616119}" type="datetimeFigureOut">
              <a:rPr lang="en-GB" smtClean="0"/>
              <a:t>24/11/2020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33E31-5794-4C5D-92BB-5CDEAABB50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6830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0" advTm="8000">
        <p14:flash/>
      </p:transition>
    </mc:Choice>
    <mc:Fallback>
      <p:transition spd="slow" advClick="0" advTm="8000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5DDBC-3187-4719-9B87-8A4003616119}" type="datetimeFigureOut">
              <a:rPr lang="en-GB" smtClean="0"/>
              <a:t>24/11/2020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33E31-5794-4C5D-92BB-5CDEAABB50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44555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0" advTm="8000">
        <p14:flash/>
      </p:transition>
    </mc:Choice>
    <mc:Fallback>
      <p:transition spd="slow" advClick="0" advTm="8000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5DDBC-3187-4719-9B87-8A4003616119}" type="datetimeFigureOut">
              <a:rPr lang="en-GB" smtClean="0"/>
              <a:t>24/11/2020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33E31-5794-4C5D-92BB-5CDEAABB50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04414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0" advTm="8000">
        <p14:flash/>
      </p:transition>
    </mc:Choice>
    <mc:Fallback>
      <p:transition spd="slow" advClick="0" advTm="8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5DDBC-3187-4719-9B87-8A4003616119}" type="datetimeFigureOut">
              <a:rPr lang="en-GB" smtClean="0"/>
              <a:t>24/11/2020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33E31-5794-4C5D-92BB-5CDEAABB50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25945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0" advTm="8000">
        <p14:flash/>
      </p:transition>
    </mc:Choice>
    <mc:Fallback>
      <p:transition spd="slow" advClick="0" advTm="8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5DDBC-3187-4719-9B87-8A4003616119}" type="datetimeFigureOut">
              <a:rPr lang="en-GB" smtClean="0"/>
              <a:t>24/11/2020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33E31-5794-4C5D-92BB-5CDEAABB50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39878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0" advTm="8000">
        <p14:flash/>
      </p:transition>
    </mc:Choice>
    <mc:Fallback>
      <p:transition spd="slow" advClick="0" advTm="8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5DDBC-3187-4719-9B87-8A4003616119}" type="datetimeFigureOut">
              <a:rPr lang="en-GB" smtClean="0"/>
              <a:t>24/11/2020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33E31-5794-4C5D-92BB-5CDEAABB50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44543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0" advTm="8000">
        <p14:flash/>
      </p:transition>
    </mc:Choice>
    <mc:Fallback>
      <p:transition spd="slow" advClick="0" advTm="8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5DDBC-3187-4719-9B87-8A4003616119}" type="datetimeFigureOut">
              <a:rPr lang="en-GB" smtClean="0"/>
              <a:t>24/11/2020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33E31-5794-4C5D-92BB-5CDEAABB50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55383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0" advTm="8000">
        <p14:flash/>
      </p:transition>
    </mc:Choice>
    <mc:Fallback>
      <p:transition spd="slow" advClick="0" advTm="8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5DDBC-3187-4719-9B87-8A4003616119}" type="datetimeFigureOut">
              <a:rPr lang="en-GB" smtClean="0"/>
              <a:t>24/11/2020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33E31-5794-4C5D-92BB-5CDEAABB50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88319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0" advTm="8000">
        <p14:flash/>
      </p:transition>
    </mc:Choice>
    <mc:Fallback>
      <p:transition spd="slow" advClick="0" advTm="8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5DDBC-3187-4719-9B87-8A4003616119}" type="datetimeFigureOut">
              <a:rPr lang="en-GB" smtClean="0"/>
              <a:t>24/11/2020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33E31-5794-4C5D-92BB-5CDEAABB50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62508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0" advTm="8000">
        <p14:flash/>
      </p:transition>
    </mc:Choice>
    <mc:Fallback>
      <p:transition spd="slow" advClick="0" advTm="8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5DDBC-3187-4719-9B87-8A4003616119}" type="datetimeFigureOut">
              <a:rPr lang="en-GB" smtClean="0"/>
              <a:t>24/11/2020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33E31-5794-4C5D-92BB-5CDEAABB50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03609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0" advTm="8000">
        <p14:flash/>
      </p:transition>
    </mc:Choice>
    <mc:Fallback>
      <p:transition spd="slow" advClick="0" advTm="8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5DDBC-3187-4719-9B87-8A4003616119}" type="datetimeFigureOut">
              <a:rPr lang="en-GB" smtClean="0"/>
              <a:t>24/11/2020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33E31-5794-4C5D-92BB-5CDEAABB50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27114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0" advTm="8000">
        <p14:flash/>
      </p:transition>
    </mc:Choice>
    <mc:Fallback>
      <p:transition spd="slow" advClick="0" advTm="8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F995DDBC-3187-4719-9B87-8A4003616119}" type="datetimeFigureOut">
              <a:rPr lang="en-GB" smtClean="0"/>
              <a:t>24/11/2020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3B133E31-5794-4C5D-92BB-5CDEAABB50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8242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3" r:id="rId1"/>
    <p:sldLayoutId id="2147483824" r:id="rId2"/>
    <p:sldLayoutId id="2147483825" r:id="rId3"/>
    <p:sldLayoutId id="2147483826" r:id="rId4"/>
    <p:sldLayoutId id="2147483827" r:id="rId5"/>
    <p:sldLayoutId id="2147483828" r:id="rId6"/>
    <p:sldLayoutId id="2147483829" r:id="rId7"/>
    <p:sldLayoutId id="2147483830" r:id="rId8"/>
    <p:sldLayoutId id="2147483831" r:id="rId9"/>
    <p:sldLayoutId id="2147483832" r:id="rId10"/>
    <p:sldLayoutId id="2147483833" r:id="rId11"/>
    <p:sldLayoutId id="2147483834" r:id="rId12"/>
    <p:sldLayoutId id="2147483835" r:id="rId13"/>
    <p:sldLayoutId id="2147483836" r:id="rId14"/>
    <p:sldLayoutId id="2147483837" r:id="rId15"/>
    <p:sldLayoutId id="2147483838" r:id="rId16"/>
    <p:sldLayoutId id="2147483839" r:id="rId17"/>
  </p:sldLayoutIdLst>
  <mc:AlternateContent xmlns:mc="http://schemas.openxmlformats.org/markup-compatibility/2006">
    <mc:Choice xmlns:p14="http://schemas.microsoft.com/office/powerpoint/2010/main" Requires="p14">
      <p:transition spd="slow" advClick="0" advTm="8000">
        <p14:flash/>
      </p:transition>
    </mc:Choice>
    <mc:Fallback>
      <p:transition spd="slow" advClick="0" advTm="8000">
        <p:fade/>
      </p:transition>
    </mc:Fallback>
  </mc:AlternateConten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gCheck">
          <a:fgClr>
            <a:srgbClr val="92D05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558462"/>
            <a:ext cx="9144000" cy="2387600"/>
          </a:xfrm>
        </p:spPr>
        <p:txBody>
          <a:bodyPr>
            <a:noAutofit/>
          </a:bodyPr>
          <a:lstStyle/>
          <a:p>
            <a:r>
              <a:rPr lang="en-GB" sz="9600" dirty="0" smtClean="0">
                <a:latin typeface="Algerian" panose="04020705040A02060702" pitchFamily="82" charset="0"/>
              </a:rPr>
              <a:t>ECO </a:t>
            </a:r>
            <a:br>
              <a:rPr lang="en-GB" sz="9600" dirty="0" smtClean="0">
                <a:latin typeface="Algerian" panose="04020705040A02060702" pitchFamily="82" charset="0"/>
              </a:rPr>
            </a:br>
            <a:r>
              <a:rPr lang="en-GB" sz="9600" dirty="0" smtClean="0">
                <a:latin typeface="Algerian" panose="04020705040A02060702" pitchFamily="82" charset="0"/>
              </a:rPr>
              <a:t>GROUP</a:t>
            </a:r>
            <a:endParaRPr lang="en-GB" sz="9600" dirty="0">
              <a:latin typeface="Algerian" panose="04020705040A02060702" pitchFamily="82" charset="0"/>
            </a:endParaRPr>
          </a:p>
        </p:txBody>
      </p:sp>
      <p:pic>
        <p:nvPicPr>
          <p:cNvPr id="1026" name="Picture 2" descr="Recycle signs Royalty Free Vector Image - VectorStock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98"/>
          <a:stretch/>
        </p:blipFill>
        <p:spPr bwMode="auto">
          <a:xfrm>
            <a:off x="1074527" y="830349"/>
            <a:ext cx="2723981" cy="2715418"/>
          </a:xfrm>
          <a:prstGeom prst="rect">
            <a:avLst/>
          </a:prstGeom>
          <a:noFill/>
          <a:scene3d>
            <a:camera prst="orthographicFront">
              <a:rot lat="0" lon="0" rev="240000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Rainbow people holding hands around the planet e Vector Image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60"/>
          <a:stretch/>
        </p:blipFill>
        <p:spPr bwMode="auto">
          <a:xfrm>
            <a:off x="8796997" y="830349"/>
            <a:ext cx="2898287" cy="2890371"/>
          </a:xfrm>
          <a:prstGeom prst="rect">
            <a:avLst/>
          </a:prstGeom>
          <a:noFill/>
          <a:scene3d>
            <a:camera prst="orthographicFront">
              <a:rot lat="0" lon="0" rev="120000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Romans fume and sweat surrounded by mountains of rubbish | Financial Time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3745" y="4373648"/>
            <a:ext cx="3804509" cy="2140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53543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0" advTm="8000">
        <p14:flash/>
      </p:transition>
    </mc:Choice>
    <mc:Fallback>
      <p:transition spd="slow" advClick="0" advTm="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sphere">
          <a:fgClr>
            <a:srgbClr val="92D05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02674" y="2978332"/>
            <a:ext cx="853004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latin typeface="Century Gothic" panose="020B0502020202020204" pitchFamily="34" charset="0"/>
              </a:rPr>
              <a:t>The Eco Group are looking for new members. You must be enthusiastic about recycling, be able to work in a vibrant and enthusiastic team and willing to give up your own time. If this is something you would be interested in, please fill in one of the forms in you </a:t>
            </a:r>
            <a:r>
              <a:rPr lang="en-GB" sz="2400" dirty="0">
                <a:latin typeface="Century Gothic" panose="020B0502020202020204" pitchFamily="34" charset="0"/>
              </a:rPr>
              <a:t>C</a:t>
            </a:r>
            <a:r>
              <a:rPr lang="en-GB" sz="2400" dirty="0" smtClean="0">
                <a:latin typeface="Century Gothic" panose="020B0502020202020204" pitchFamily="34" charset="0"/>
              </a:rPr>
              <a:t>lass Bubble. The forms must be filled in by Thursday 26</a:t>
            </a:r>
            <a:r>
              <a:rPr lang="en-GB" sz="2400" baseline="30000" dirty="0" smtClean="0">
                <a:latin typeface="Century Gothic" panose="020B0502020202020204" pitchFamily="34" charset="0"/>
              </a:rPr>
              <a:t>th</a:t>
            </a:r>
            <a:r>
              <a:rPr lang="en-GB" sz="2400" dirty="0" smtClean="0">
                <a:latin typeface="Century Gothic" panose="020B0502020202020204" pitchFamily="34" charset="0"/>
              </a:rPr>
              <a:t> November and left in your Class Bubble.</a:t>
            </a:r>
          </a:p>
          <a:p>
            <a:pPr algn="ctr"/>
            <a:r>
              <a:rPr lang="en-GB" sz="2400" dirty="0" smtClean="0">
                <a:latin typeface="Century Gothic" panose="020B0502020202020204" pitchFamily="34" charset="0"/>
              </a:rPr>
              <a:t>Thank you!</a:t>
            </a:r>
            <a:endParaRPr lang="en-GB" sz="2400" dirty="0">
              <a:latin typeface="Century Gothic" panose="020B0502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5760" y="757646"/>
            <a:ext cx="1060704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dirty="0" smtClean="0">
                <a:latin typeface="Century Gothic" panose="020B0502020202020204" pitchFamily="34" charset="0"/>
              </a:rPr>
              <a:t>Would you like to join the Eco Group?</a:t>
            </a:r>
            <a:endParaRPr lang="en-GB" sz="54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35833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0" advTm="8000">
        <p14:flash/>
      </p:transition>
    </mc:Choice>
    <mc:Fallback>
      <p:transition spd="slow" advClick="0" advTm="8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sphere">
          <a:fgClr>
            <a:srgbClr val="92D05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62069" y="1416918"/>
            <a:ext cx="10889672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altLang="en-US" sz="4400" dirty="0">
                <a:latin typeface="Century Gothic" panose="020B0502020202020204" pitchFamily="34" charset="0"/>
              </a:rPr>
              <a:t>Hi, we </a:t>
            </a:r>
            <a:r>
              <a:rPr lang="en-GB" altLang="en-US" sz="4400" dirty="0" smtClean="0">
                <a:latin typeface="Century Gothic" panose="020B0502020202020204" pitchFamily="34" charset="0"/>
              </a:rPr>
              <a:t>are the </a:t>
            </a:r>
            <a:r>
              <a:rPr lang="en-GB" altLang="en-US" sz="4400" dirty="0" err="1">
                <a:latin typeface="Century Gothic" panose="020B0502020202020204" pitchFamily="34" charset="0"/>
              </a:rPr>
              <a:t>St.Jospeh’s</a:t>
            </a:r>
            <a:r>
              <a:rPr lang="en-GB" altLang="en-US" sz="4400" dirty="0">
                <a:latin typeface="Century Gothic" panose="020B0502020202020204" pitchFamily="34" charset="0"/>
              </a:rPr>
              <a:t> </a:t>
            </a:r>
            <a:r>
              <a:rPr lang="en-GB" altLang="en-US" sz="4400" dirty="0" smtClean="0">
                <a:latin typeface="Century Gothic" panose="020B0502020202020204" pitchFamily="34" charset="0"/>
              </a:rPr>
              <a:t>Eco-Group </a:t>
            </a:r>
            <a:r>
              <a:rPr lang="en-GB" altLang="en-US" sz="4400" dirty="0">
                <a:latin typeface="Century Gothic" panose="020B0502020202020204" pitchFamily="34" charset="0"/>
              </a:rPr>
              <a:t>and we are going to tell you about all the things we do to look after our </a:t>
            </a:r>
            <a:r>
              <a:rPr lang="en-GB" altLang="en-US" sz="4400" dirty="0" smtClean="0">
                <a:latin typeface="Century Gothic" panose="020B0502020202020204" pitchFamily="34" charset="0"/>
              </a:rPr>
              <a:t>environment and school.</a:t>
            </a:r>
            <a:endParaRPr lang="en-US" altLang="en-US" sz="44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76816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0" advTm="8000">
        <p14:flash/>
      </p:transition>
    </mc:Choice>
    <mc:Fallback>
      <p:transition spd="slow" advClick="0" advTm="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trellis">
          <a:fgClr>
            <a:srgbClr val="92D05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7407" y="4025246"/>
            <a:ext cx="1579001" cy="122540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665" y="2660072"/>
            <a:ext cx="1725318" cy="123759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96203" y="2057445"/>
            <a:ext cx="1591194" cy="12314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69542" y="3862142"/>
            <a:ext cx="1585097" cy="107908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82521" y="3959228"/>
            <a:ext cx="1585097" cy="107908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992582" y="1093099"/>
            <a:ext cx="615141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4800" dirty="0">
                <a:latin typeface="Century Gothic" panose="020B0502020202020204" pitchFamily="34" charset="0"/>
              </a:rPr>
              <a:t>So why should we </a:t>
            </a:r>
            <a:r>
              <a:rPr lang="en-US" altLang="en-US" sz="4800" dirty="0" smtClean="0">
                <a:latin typeface="Century Gothic" panose="020B0502020202020204" pitchFamily="34" charset="0"/>
              </a:rPr>
              <a:t>recycle?</a:t>
            </a:r>
            <a:endParaRPr lang="en-GB" sz="4800" dirty="0">
              <a:latin typeface="Century Gothic" panose="020B0502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972033" y="5754470"/>
            <a:ext cx="863088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600" dirty="0">
                <a:latin typeface="Century Gothic" panose="020B0502020202020204" pitchFamily="34" charset="0"/>
              </a:rPr>
              <a:t>We are trying to help save our planet!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2473036" y="2057445"/>
            <a:ext cx="1475509" cy="3740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4301836" y="2539451"/>
            <a:ext cx="644237" cy="11389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7" idx="2"/>
          </p:cNvCxnSpPr>
          <p:nvPr/>
        </p:nvCxnSpPr>
        <p:spPr>
          <a:xfrm>
            <a:off x="6068291" y="2662759"/>
            <a:ext cx="498616" cy="119938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7121830" y="2539451"/>
            <a:ext cx="1426167" cy="10694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8169542" y="2057445"/>
            <a:ext cx="1313057" cy="5056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11633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0" advTm="8000">
        <p14:flash/>
      </p:transition>
    </mc:Choice>
    <mc:Fallback>
      <p:transition spd="slow" advClick="0" advTm="8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sphere">
          <a:fgClr>
            <a:srgbClr val="92D05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284" y="2112111"/>
            <a:ext cx="3384252" cy="244582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691536" y="1880276"/>
            <a:ext cx="839585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en-US" sz="2800" dirty="0">
                <a:latin typeface="Century Gothic" panose="020B0502020202020204" pitchFamily="34" charset="0"/>
              </a:rPr>
              <a:t>At </a:t>
            </a:r>
            <a:r>
              <a:rPr lang="en-GB" altLang="en-US" sz="2800" dirty="0" smtClean="0">
                <a:latin typeface="Century Gothic" panose="020B0502020202020204" pitchFamily="34" charset="0"/>
              </a:rPr>
              <a:t>St. Joseph’s </a:t>
            </a:r>
            <a:r>
              <a:rPr lang="en-GB" altLang="en-US" sz="2800" dirty="0">
                <a:latin typeface="Century Gothic" panose="020B0502020202020204" pitchFamily="34" charset="0"/>
              </a:rPr>
              <a:t>we use a lot of paper, as do all </a:t>
            </a:r>
            <a:r>
              <a:rPr lang="en-GB" altLang="en-US" sz="2800" dirty="0" smtClean="0">
                <a:latin typeface="Century Gothic" panose="020B0502020202020204" pitchFamily="34" charset="0"/>
              </a:rPr>
              <a:t>schools. </a:t>
            </a:r>
            <a:r>
              <a:rPr lang="en-GB" altLang="en-US" sz="2800" dirty="0">
                <a:latin typeface="Century Gothic" panose="020B0502020202020204" pitchFamily="34" charset="0"/>
              </a:rPr>
              <a:t>W</a:t>
            </a:r>
            <a:r>
              <a:rPr lang="en-GB" altLang="en-US" sz="2800" dirty="0" smtClean="0">
                <a:latin typeface="Century Gothic" panose="020B0502020202020204" pitchFamily="34" charset="0"/>
              </a:rPr>
              <a:t>e </a:t>
            </a:r>
            <a:r>
              <a:rPr lang="en-GB" altLang="en-US" sz="2800" dirty="0">
                <a:latin typeface="Century Gothic" panose="020B0502020202020204" pitchFamily="34" charset="0"/>
              </a:rPr>
              <a:t>think it is especially important to recycle as </a:t>
            </a:r>
            <a:r>
              <a:rPr lang="en-GB" altLang="en-US" sz="2800" dirty="0" smtClean="0">
                <a:latin typeface="Century Gothic" panose="020B0502020202020204" pitchFamily="34" charset="0"/>
              </a:rPr>
              <a:t>much paper and card </a:t>
            </a:r>
            <a:r>
              <a:rPr lang="en-GB" altLang="en-US" sz="2800" dirty="0">
                <a:latin typeface="Century Gothic" panose="020B0502020202020204" pitchFamily="34" charset="0"/>
              </a:rPr>
              <a:t>as we can.  We have </a:t>
            </a:r>
            <a:r>
              <a:rPr lang="en-GB" altLang="en-US" sz="2800" dirty="0" smtClean="0">
                <a:latin typeface="Century Gothic" panose="020B0502020202020204" pitchFamily="34" charset="0"/>
              </a:rPr>
              <a:t>paper-recycling </a:t>
            </a:r>
            <a:r>
              <a:rPr lang="en-GB" altLang="en-US" sz="2800" dirty="0">
                <a:latin typeface="Century Gothic" panose="020B0502020202020204" pitchFamily="34" charset="0"/>
              </a:rPr>
              <a:t>bins in every </a:t>
            </a:r>
            <a:r>
              <a:rPr lang="en-GB" altLang="en-US" sz="2800" dirty="0" smtClean="0">
                <a:latin typeface="Century Gothic" panose="020B0502020202020204" pitchFamily="34" charset="0"/>
              </a:rPr>
              <a:t>classroom. We </a:t>
            </a:r>
            <a:r>
              <a:rPr lang="en-GB" altLang="en-US" sz="2800" dirty="0">
                <a:latin typeface="Century Gothic" panose="020B0502020202020204" pitchFamily="34" charset="0"/>
              </a:rPr>
              <a:t>hope this will </a:t>
            </a:r>
            <a:r>
              <a:rPr lang="en-GB" altLang="en-US" sz="2800" dirty="0" smtClean="0">
                <a:latin typeface="Century Gothic" panose="020B0502020202020204" pitchFamily="34" charset="0"/>
              </a:rPr>
              <a:t>stop many </a:t>
            </a:r>
            <a:r>
              <a:rPr lang="en-GB" altLang="en-US" sz="2800" dirty="0">
                <a:latin typeface="Century Gothic" panose="020B0502020202020204" pitchFamily="34" charset="0"/>
              </a:rPr>
              <a:t>trees from being cut down in the future. </a:t>
            </a:r>
          </a:p>
        </p:txBody>
      </p:sp>
    </p:spTree>
    <p:extLst>
      <p:ext uri="{BB962C8B-B14F-4D97-AF65-F5344CB8AC3E}">
        <p14:creationId xmlns:p14="http://schemas.microsoft.com/office/powerpoint/2010/main" val="37069965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0" advTm="8000">
        <p14:flash/>
      </p:transition>
    </mc:Choice>
    <mc:Fallback>
      <p:transition spd="slow" advClick="0" advTm="8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gConfetti">
          <a:fgClr>
            <a:schemeClr val="accent3">
              <a:lumMod val="60000"/>
              <a:lumOff val="4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87455" y="4309140"/>
            <a:ext cx="879070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altLang="en-US" sz="3600" dirty="0">
                <a:latin typeface="Century Gothic" panose="020B0502020202020204" pitchFamily="34" charset="0"/>
              </a:rPr>
              <a:t>We recycle cans and bottles </a:t>
            </a:r>
            <a:r>
              <a:rPr lang="en-GB" altLang="en-US" sz="3600" dirty="0" smtClean="0">
                <a:latin typeface="Century Gothic" panose="020B0502020202020204" pitchFamily="34" charset="0"/>
              </a:rPr>
              <a:t>and have recycling bins on our carpark for the whole community to use for their recycling. </a:t>
            </a:r>
            <a:endParaRPr lang="en-US" altLang="en-US" sz="3600" dirty="0">
              <a:latin typeface="Century Gothic" panose="020B0502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6020" y="832532"/>
            <a:ext cx="4224087" cy="3168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75843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0" advTm="8000">
        <p14:flash/>
      </p:transition>
    </mc:Choice>
    <mc:Fallback>
      <p:transition spd="slow" advClick="0" advTm="8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sphere">
          <a:fgClr>
            <a:schemeClr val="accent3">
              <a:lumMod val="60000"/>
              <a:lumOff val="4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3341" y="4408240"/>
            <a:ext cx="2011854" cy="151193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221" y="3008472"/>
            <a:ext cx="2225233" cy="166435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85840" y="1447761"/>
            <a:ext cx="2091109" cy="156071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80082" y="3664464"/>
            <a:ext cx="2005758" cy="149974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569698" y="1124595"/>
            <a:ext cx="57443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en-US" sz="2400" dirty="0">
                <a:latin typeface="Century Gothic" panose="020B0502020202020204" pitchFamily="34" charset="0"/>
                <a:cs typeface="Arial" panose="020B0604020202020204" pitchFamily="34" charset="0"/>
              </a:rPr>
              <a:t>The </a:t>
            </a:r>
            <a:r>
              <a:rPr lang="en-GB" altLang="en-US" sz="2400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Eco Group </a:t>
            </a:r>
            <a:r>
              <a:rPr lang="en-GB" altLang="en-US" sz="2400" dirty="0">
                <a:latin typeface="Century Gothic" panose="020B0502020202020204" pitchFamily="34" charset="0"/>
                <a:cs typeface="Arial" panose="020B0604020202020204" pitchFamily="34" charset="0"/>
              </a:rPr>
              <a:t>is also responsible for turning lights off and computers which saves electricity and energy.</a:t>
            </a:r>
            <a:endParaRPr lang="en-US" altLang="en-US" sz="2400" dirty="0"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2569698" y="2324924"/>
            <a:ext cx="581465" cy="4042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4881489" y="2324924"/>
            <a:ext cx="422031" cy="19375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7019778" y="2433711"/>
            <a:ext cx="1041010" cy="9847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8074855" y="1758462"/>
            <a:ext cx="1153551" cy="3516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31092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0" advTm="8000">
        <p14:flash/>
      </p:transition>
    </mc:Choice>
    <mc:Fallback>
      <p:transition spd="slow" advClick="0" advTm="8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sphere">
          <a:fgClr>
            <a:schemeClr val="accent3">
              <a:lumMod val="60000"/>
              <a:lumOff val="4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0800" y="2788801"/>
            <a:ext cx="3664014" cy="274343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</p:pic>
      <p:sp>
        <p:nvSpPr>
          <p:cNvPr id="3" name="Rectangle 2"/>
          <p:cNvSpPr/>
          <p:nvPr/>
        </p:nvSpPr>
        <p:spPr>
          <a:xfrm>
            <a:off x="5397304" y="1634639"/>
            <a:ext cx="5167533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en-US" sz="2400" dirty="0">
                <a:latin typeface="Century Gothic" panose="020B0502020202020204" pitchFamily="34" charset="0"/>
              </a:rPr>
              <a:t>Throughout the school we have </a:t>
            </a:r>
          </a:p>
          <a:p>
            <a:r>
              <a:rPr lang="en-GB" altLang="en-US" sz="2400" dirty="0">
                <a:latin typeface="Century Gothic" panose="020B0502020202020204" pitchFamily="34" charset="0"/>
              </a:rPr>
              <a:t>had some sun tubes installed.  </a:t>
            </a:r>
          </a:p>
          <a:p>
            <a:r>
              <a:rPr lang="en-GB" altLang="en-US" sz="2400" dirty="0">
                <a:latin typeface="Century Gothic" panose="020B0502020202020204" pitchFamily="34" charset="0"/>
              </a:rPr>
              <a:t>These tubes take in sunlight, </a:t>
            </a:r>
          </a:p>
          <a:p>
            <a:r>
              <a:rPr lang="en-GB" altLang="en-US" sz="2400" dirty="0">
                <a:latin typeface="Century Gothic" panose="020B0502020202020204" pitchFamily="34" charset="0"/>
              </a:rPr>
              <a:t>reflect it and provide light for the</a:t>
            </a:r>
          </a:p>
          <a:p>
            <a:r>
              <a:rPr lang="en-GB" altLang="en-US" sz="2400" dirty="0">
                <a:latin typeface="Century Gothic" panose="020B0502020202020204" pitchFamily="34" charset="0"/>
              </a:rPr>
              <a:t> rooms that they are in.  This </a:t>
            </a:r>
          </a:p>
          <a:p>
            <a:r>
              <a:rPr lang="en-GB" altLang="en-US" sz="2400" dirty="0">
                <a:latin typeface="Century Gothic" panose="020B0502020202020204" pitchFamily="34" charset="0"/>
              </a:rPr>
              <a:t>allows us to save electricity by</a:t>
            </a:r>
          </a:p>
          <a:p>
            <a:r>
              <a:rPr lang="en-GB" altLang="en-US" sz="2400" dirty="0">
                <a:latin typeface="Century Gothic" panose="020B0502020202020204" pitchFamily="34" charset="0"/>
              </a:rPr>
              <a:t> not using as many lights.</a:t>
            </a:r>
            <a:endParaRPr lang="en-US" altLang="en-US" sz="2400" dirty="0">
              <a:latin typeface="Century Gothic" panose="020B0502020202020204" pitchFamily="34" charset="0"/>
            </a:endParaRPr>
          </a:p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4541548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0" advTm="8000">
        <p14:flash/>
      </p:transition>
    </mc:Choice>
    <mc:Fallback>
      <p:transition spd="slow" advClick="0" advTm="8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sphere">
          <a:fgClr>
            <a:srgbClr val="92D05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80465" y="1324372"/>
            <a:ext cx="873603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latin typeface="Century Gothic" panose="020B0502020202020204" pitchFamily="34" charset="0"/>
              </a:rPr>
              <a:t>We are very good at litter picking, however, it is everyone's responsibility to not drop any litter in our school playgrounds or front garden.</a:t>
            </a:r>
          </a:p>
          <a:p>
            <a:r>
              <a:rPr lang="en-GB" sz="2800" dirty="0" smtClean="0">
                <a:latin typeface="Century Gothic" panose="020B0502020202020204" pitchFamily="34" charset="0"/>
              </a:rPr>
              <a:t>If you see any litter it should be picked up and put in a litter bin!</a:t>
            </a:r>
          </a:p>
          <a:p>
            <a:endParaRPr lang="en-GB" sz="2800" dirty="0">
              <a:latin typeface="Century Gothic" panose="020B0502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2643" y="4196205"/>
            <a:ext cx="1971404" cy="179035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4047" y="4196205"/>
            <a:ext cx="1866900" cy="186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24749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0" advTm="8000">
        <p14:flash/>
      </p:transition>
    </mc:Choice>
    <mc:Fallback>
      <p:transition spd="slow" advClick="0" advTm="8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sphere">
          <a:fgClr>
            <a:srgbClr val="92D05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78113" y="3247969"/>
            <a:ext cx="4293689" cy="285191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72087" y="3907693"/>
            <a:ext cx="279009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Century Gothic" panose="020B0502020202020204" pitchFamily="34" charset="0"/>
              </a:rPr>
              <a:t>The </a:t>
            </a:r>
            <a:r>
              <a:rPr lang="en-GB" dirty="0" smtClean="0">
                <a:latin typeface="Century Gothic" panose="020B0502020202020204" pitchFamily="34" charset="0"/>
              </a:rPr>
              <a:t>Eco Group </a:t>
            </a:r>
            <a:r>
              <a:rPr lang="en-GB" dirty="0">
                <a:latin typeface="Century Gothic" panose="020B0502020202020204" pitchFamily="34" charset="0"/>
              </a:rPr>
              <a:t>would really like it if you could help us </a:t>
            </a:r>
            <a:r>
              <a:rPr lang="en-GB" dirty="0" smtClean="0">
                <a:latin typeface="Century Gothic" panose="020B0502020202020204" pitchFamily="34" charset="0"/>
              </a:rPr>
              <a:t>in your Class Bubbles when we are able to by recycling plastic from your packed lunches. </a:t>
            </a:r>
            <a:endParaRPr lang="en-GB" dirty="0">
              <a:latin typeface="Century Gothic" panose="020B0502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183986" y="1740765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>
                <a:latin typeface="Century Gothic" panose="020B0502020202020204" pitchFamily="34" charset="0"/>
              </a:rPr>
              <a:t>An eco brick is a bottle that is </a:t>
            </a:r>
            <a:r>
              <a:rPr lang="en-GB" dirty="0" smtClean="0">
                <a:latin typeface="Century Gothic" panose="020B0502020202020204" pitchFamily="34" charset="0"/>
              </a:rPr>
              <a:t> </a:t>
            </a:r>
            <a:r>
              <a:rPr lang="en-GB" dirty="0">
                <a:latin typeface="Century Gothic" panose="020B0502020202020204" pitchFamily="34" charset="0"/>
              </a:rPr>
              <a:t>packed with plastic </a:t>
            </a:r>
            <a:r>
              <a:rPr lang="en-GB" dirty="0" smtClean="0">
                <a:latin typeface="Century Gothic" panose="020B0502020202020204" pitchFamily="34" charset="0"/>
              </a:rPr>
              <a:t>which you </a:t>
            </a:r>
            <a:r>
              <a:rPr lang="en-GB" dirty="0">
                <a:latin typeface="Century Gothic" panose="020B0502020202020204" pitchFamily="34" charset="0"/>
              </a:rPr>
              <a:t>can use as building </a:t>
            </a:r>
            <a:r>
              <a:rPr lang="en-GB" dirty="0" smtClean="0">
                <a:latin typeface="Century Gothic" panose="020B0502020202020204" pitchFamily="34" charset="0"/>
              </a:rPr>
              <a:t>material. It is also helping </a:t>
            </a:r>
            <a:r>
              <a:rPr lang="en-GB" dirty="0">
                <a:latin typeface="Century Gothic" panose="020B0502020202020204" pitchFamily="34" charset="0"/>
              </a:rPr>
              <a:t>the </a:t>
            </a:r>
            <a:r>
              <a:rPr lang="en-GB" dirty="0" smtClean="0">
                <a:latin typeface="Century Gothic" panose="020B0502020202020204" pitchFamily="34" charset="0"/>
              </a:rPr>
              <a:t>environment by using everyday litter.</a:t>
            </a:r>
            <a:endParaRPr lang="en-GB" dirty="0">
              <a:latin typeface="Century Gothic" panose="020B0502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44061" y="244198"/>
            <a:ext cx="1077585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>
                <a:latin typeface="Century Gothic" panose="020B0502020202020204" pitchFamily="34" charset="0"/>
              </a:rPr>
              <a:t>One of our next projects will be creating Eco Bricks</a:t>
            </a:r>
          </a:p>
          <a:p>
            <a:endParaRPr lang="en-GB" dirty="0">
              <a:latin typeface="Century Gothic" panose="020B0502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93590" y="1289390"/>
            <a:ext cx="50767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 smtClean="0">
                <a:latin typeface="Century Gothic" panose="020B0502020202020204" pitchFamily="34" charset="0"/>
              </a:rPr>
              <a:t>What is an Eco Brick?</a:t>
            </a:r>
            <a:endParaRPr lang="en-GB" sz="3200" b="1" dirty="0">
              <a:latin typeface="Century Gothic" panose="020B0502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770383" y="3076697"/>
            <a:ext cx="327143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>
                <a:latin typeface="Century Gothic" panose="020B0502020202020204" pitchFamily="34" charset="0"/>
              </a:rPr>
              <a:t>The Eco brick needs to be verified. To be able to do this it needs to be weighed  </a:t>
            </a:r>
            <a:r>
              <a:rPr lang="en-GB" dirty="0">
                <a:latin typeface="Century Gothic" panose="020B0502020202020204" pitchFamily="34" charset="0"/>
              </a:rPr>
              <a:t>in </a:t>
            </a:r>
            <a:r>
              <a:rPr lang="en-GB" dirty="0" smtClean="0">
                <a:latin typeface="Century Gothic" panose="020B0502020202020204" pitchFamily="34" charset="0"/>
              </a:rPr>
              <a:t>grams, a picture taken and members of the Eco Group will do the rest!</a:t>
            </a:r>
            <a:endParaRPr lang="en-GB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12846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0" advTm="8000">
        <p14:flash/>
      </p:transition>
    </mc:Choice>
    <mc:Fallback>
      <p:transition spd="slow" advClick="0" advTm="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953</TotalTime>
  <Words>428</Words>
  <Application>Microsoft Office PowerPoint</Application>
  <PresentationFormat>Widescreen</PresentationFormat>
  <Paragraphs>24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Algerian</vt:lpstr>
      <vt:lpstr>Arial</vt:lpstr>
      <vt:lpstr>Century Gothic</vt:lpstr>
      <vt:lpstr>Tw Cen MT</vt:lpstr>
      <vt:lpstr>Droplet</vt:lpstr>
      <vt:lpstr>ECO  GROUP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St Joseph's Catholic Primary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ECO  GROUP</dc:title>
  <dc:creator>Year6</dc:creator>
  <cp:lastModifiedBy>4040, head</cp:lastModifiedBy>
  <cp:revision>35</cp:revision>
  <dcterms:created xsi:type="dcterms:W3CDTF">2020-09-29T12:44:56Z</dcterms:created>
  <dcterms:modified xsi:type="dcterms:W3CDTF">2020-11-24T09:03:26Z</dcterms:modified>
</cp:coreProperties>
</file>