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84" r:id="rId14"/>
    <p:sldId id="285" r:id="rId15"/>
    <p:sldId id="269" r:id="rId16"/>
    <p:sldId id="271" r:id="rId17"/>
    <p:sldId id="270" r:id="rId18"/>
    <p:sldId id="272" r:id="rId19"/>
    <p:sldId id="273" r:id="rId20"/>
    <p:sldId id="274" r:id="rId21"/>
    <p:sldId id="275" r:id="rId22"/>
    <p:sldId id="276" r:id="rId23"/>
    <p:sldId id="277" r:id="rId24"/>
    <p:sldId id="281" r:id="rId25"/>
    <p:sldId id="278" r:id="rId26"/>
    <p:sldId id="280" r:id="rId27"/>
    <p:sldId id="283" r:id="rId28"/>
    <p:sldId id="282"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2AED8E5B-0D98-4FE1-9B26-D1041E3A89F9}" type="datetimeFigureOut">
              <a:rPr lang="en-US" dirty="0"/>
              <a:t>9/24/2021</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73C2DCB-466C-4061-8D51-D3254DD77FA1}" type="datetimeFigureOut">
              <a:rPr lang="en-US" dirty="0"/>
              <a:t>9/24/2021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8642357F-39F6-401C-9FF8-3072724998F3}" type="datetimeFigureOut">
              <a:rPr lang="en-US" dirty="0"/>
              <a:t>9/24/2021</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5DB09B-D413-414E-B13F-B1984CD8FF65}" type="datetimeFigureOut">
              <a:rPr lang="en-US" dirty="0"/>
              <a:t>9/24/2021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238F992-55E7-4B2D-A6F1-8C9243CBFE1B}" type="datetimeFigureOut">
              <a:rPr lang="en-US" dirty="0"/>
              <a:t>9/24/2021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0298110-BAA6-4256-A2E5-BB66A47D2616}" type="datetimeFigureOut">
              <a:rPr lang="en-US" dirty="0"/>
              <a:t>9/24/2021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03892-3343-4E4E-B81B-70A099359AD2}" type="datetimeFigureOut">
              <a:rPr lang="en-US" dirty="0"/>
              <a:t>9/24/2021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00232F85-D33A-46AF-9088-5A7400C1018E}" type="datetimeFigureOut">
              <a:rPr lang="en-US" dirty="0"/>
              <a:t>9/24/2021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3EB3A624-F501-46A9-B8CA-4949E24E27C8}" type="datetimeFigureOut">
              <a:rPr lang="en-US" dirty="0"/>
              <a:t>9/24/2021</a:t>
            </a:fld>
            <a:endParaRPr lang="en-US" dirty="0"/>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dirty="0"/>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B4159CD-DA3A-463F-AFEF-A68838A6859B}" type="datetimeFigureOut">
              <a:rPr lang="en-US" dirty="0"/>
              <a:t>9/24/2021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12A925-E007-46C2-84AB-35EE10DCAD39}" type="datetimeFigureOut">
              <a:rPr lang="en-US" dirty="0"/>
              <a:t>9/24/2021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40C4D3C1-679D-44D8-8A9C-D402CE4EF569}" type="datetimeFigureOut">
              <a:rPr lang="en-US" dirty="0"/>
              <a:t>9/24/2021</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tentenresources.co.uk/lessons/1-vision/"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tentenresources.co.uk/relationship-education-subscriber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09899" y="1396539"/>
            <a:ext cx="3719054" cy="4029396"/>
          </a:xfrm>
          <a:prstGeom prst="rect">
            <a:avLst/>
          </a:prstGeom>
        </p:spPr>
      </p:pic>
      <p:sp>
        <p:nvSpPr>
          <p:cNvPr id="2" name="Title 1"/>
          <p:cNvSpPr>
            <a:spLocks noGrp="1"/>
          </p:cNvSpPr>
          <p:nvPr>
            <p:ph type="ctrTitle"/>
          </p:nvPr>
        </p:nvSpPr>
        <p:spPr/>
        <p:txBody>
          <a:bodyPr/>
          <a:lstStyle/>
          <a:p>
            <a:r>
              <a:rPr lang="en-GB" sz="6000" dirty="0" smtClean="0"/>
              <a:t>HRSE</a:t>
            </a:r>
            <a:r>
              <a:rPr lang="en-GB" dirty="0" smtClean="0"/>
              <a:t> </a:t>
            </a:r>
            <a:endParaRPr lang="en-GB" dirty="0"/>
          </a:p>
        </p:txBody>
      </p:sp>
      <p:sp>
        <p:nvSpPr>
          <p:cNvPr id="3" name="Subtitle 2"/>
          <p:cNvSpPr>
            <a:spLocks noGrp="1"/>
          </p:cNvSpPr>
          <p:nvPr>
            <p:ph type="subTitle" idx="1"/>
          </p:nvPr>
        </p:nvSpPr>
        <p:spPr/>
        <p:txBody>
          <a:bodyPr/>
          <a:lstStyle/>
          <a:p>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7851" y="1396539"/>
            <a:ext cx="3764963" cy="4029396"/>
          </a:xfrm>
          <a:prstGeom prst="rect">
            <a:avLst/>
          </a:prstGeom>
        </p:spPr>
      </p:pic>
    </p:spTree>
    <p:extLst>
      <p:ext uri="{BB962C8B-B14F-4D97-AF65-F5344CB8AC3E}">
        <p14:creationId xmlns:p14="http://schemas.microsoft.com/office/powerpoint/2010/main" val="8822470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 </a:t>
            </a:r>
            <a:endParaRPr lang="en-GB" dirty="0"/>
          </a:p>
        </p:txBody>
      </p:sp>
      <p:sp>
        <p:nvSpPr>
          <p:cNvPr id="3" name="Subtitle 2"/>
          <p:cNvSpPr>
            <a:spLocks noGrp="1"/>
          </p:cNvSpPr>
          <p:nvPr>
            <p:ph type="subTitle" idx="1"/>
          </p:nvPr>
        </p:nvSpPr>
        <p:spPr/>
        <p:txBody>
          <a:bodyPr/>
          <a:lstStyle/>
          <a:p>
            <a:endParaRPr lang="en-GB"/>
          </a:p>
        </p:txBody>
      </p:sp>
      <p:sp>
        <p:nvSpPr>
          <p:cNvPr id="6" name="Rectangle 5"/>
          <p:cNvSpPr/>
          <p:nvPr/>
        </p:nvSpPr>
        <p:spPr>
          <a:xfrm>
            <a:off x="3048000" y="2228672"/>
            <a:ext cx="6096000" cy="2400657"/>
          </a:xfrm>
          <a:prstGeom prst="rect">
            <a:avLst/>
          </a:prstGeom>
        </p:spPr>
        <p:txBody>
          <a:bodyPr>
            <a:spAutoFit/>
          </a:bodyPr>
          <a:lstStyle/>
          <a:p>
            <a:pPr algn="ctr" fontAlgn="base"/>
            <a:r>
              <a:rPr lang="en-GB" sz="6000" dirty="0">
                <a:solidFill>
                  <a:schemeClr val="bg1"/>
                </a:solidFill>
                <a:latin typeface="Verdana" panose="020B0604030504040204" pitchFamily="34" charset="0"/>
              </a:rPr>
              <a:t>THE VISION </a:t>
            </a:r>
            <a:endParaRPr lang="en-GB" dirty="0">
              <a:solidFill>
                <a:schemeClr val="bg1"/>
              </a:solidFill>
              <a:latin typeface="Segoe UI" panose="020B0502040204020203" pitchFamily="34" charset="0"/>
            </a:endParaRPr>
          </a:p>
          <a:p>
            <a:pPr algn="ctr" fontAlgn="base"/>
            <a:r>
              <a:rPr lang="en-GB" dirty="0">
                <a:solidFill>
                  <a:schemeClr val="bg1"/>
                </a:solidFill>
                <a:latin typeface="Verdana" panose="020B0604030504040204" pitchFamily="34" charset="0"/>
              </a:rPr>
              <a:t>‘Life to the Full’: a fun, dynamic and exciting programme of work that will greatly develop the social, moral, cultural and spiritual education of the children. </a:t>
            </a:r>
            <a:endParaRPr lang="en-GB" dirty="0">
              <a:solidFill>
                <a:schemeClr val="bg1"/>
              </a:solidFill>
              <a:latin typeface="Segoe UI" panose="020B0502040204020203" pitchFamily="34" charset="0"/>
            </a:endParaRPr>
          </a:p>
          <a:p>
            <a:pPr algn="ctr" fontAlgn="base"/>
            <a:r>
              <a:rPr lang="en-GB" dirty="0">
                <a:solidFill>
                  <a:srgbClr val="000000"/>
                </a:solidFill>
                <a:latin typeface="Verdana" panose="020B0604030504040204" pitchFamily="34" charset="0"/>
              </a:rPr>
              <a:t> </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849733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fontAlgn="base"/>
            <a:r>
              <a:rPr lang="en-GB" b="1" dirty="0"/>
              <a:t>What is Ten </a:t>
            </a:r>
            <a:r>
              <a:rPr lang="en-GB" b="1" dirty="0" err="1"/>
              <a:t>Ten</a:t>
            </a:r>
            <a:r>
              <a:rPr lang="en-GB" b="1" dirty="0"/>
              <a:t> and Life to the Full? </a:t>
            </a:r>
          </a:p>
          <a:p>
            <a:pPr fontAlgn="base"/>
            <a:r>
              <a:rPr lang="en-GB" dirty="0"/>
              <a:t>Life to the Full has been created as an enjoyable and creative whole school approach to RSHE. </a:t>
            </a:r>
          </a:p>
          <a:p>
            <a:pPr fontAlgn="base"/>
            <a:r>
              <a:rPr lang="en-GB" dirty="0"/>
              <a:t>Life to the Full has been created to support any staff who are not Catholic or Christian, staff of other faiths and staff with no faith. It is an inclusive programme of work intended for all. </a:t>
            </a:r>
          </a:p>
          <a:p>
            <a:pPr fontAlgn="base"/>
            <a:r>
              <a:rPr lang="en-GB" dirty="0"/>
              <a:t>10:10 – Vision video… </a:t>
            </a:r>
          </a:p>
          <a:p>
            <a:pPr fontAlgn="base"/>
            <a:r>
              <a:rPr lang="en-GB" b="1" u="sng" dirty="0">
                <a:hlinkClick r:id="rId2"/>
              </a:rPr>
              <a:t>https://www.tentenresources.co.uk/lessons/1-vision/</a:t>
            </a:r>
            <a:r>
              <a:rPr lang="en-GB" dirty="0"/>
              <a:t> </a:t>
            </a:r>
          </a:p>
          <a:p>
            <a:endParaRPr lang="en-GB" dirty="0"/>
          </a:p>
        </p:txBody>
      </p:sp>
    </p:spTree>
    <p:extLst>
      <p:ext uri="{BB962C8B-B14F-4D97-AF65-F5344CB8AC3E}">
        <p14:creationId xmlns:p14="http://schemas.microsoft.com/office/powerpoint/2010/main" val="2341422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Why did we choose Life to the Full? </a:t>
            </a:r>
            <a:br>
              <a:rPr lang="en-GB" b="1" dirty="0"/>
            </a:br>
            <a:endParaRPr lang="en-GB" dirty="0"/>
          </a:p>
        </p:txBody>
      </p:sp>
      <p:sp>
        <p:nvSpPr>
          <p:cNvPr id="3" name="Content Placeholder 2"/>
          <p:cNvSpPr>
            <a:spLocks noGrp="1"/>
          </p:cNvSpPr>
          <p:nvPr>
            <p:ph idx="1"/>
          </p:nvPr>
        </p:nvSpPr>
        <p:spPr/>
        <p:txBody>
          <a:bodyPr>
            <a:normAutofit fontScale="85000" lnSpcReduction="20000"/>
          </a:bodyPr>
          <a:lstStyle/>
          <a:p>
            <a:pPr fontAlgn="base"/>
            <a:r>
              <a:rPr lang="en-GB" dirty="0" smtClean="0"/>
              <a:t>Life </a:t>
            </a:r>
            <a:r>
              <a:rPr lang="en-GB" dirty="0"/>
              <a:t>to the Full is a fully resourced Scheme of Work in Relationships and Health Education (RHE) for Catholic primary schools which embraces and fulfils the new statutory curriculum. </a:t>
            </a:r>
          </a:p>
          <a:p>
            <a:pPr fontAlgn="base"/>
            <a:r>
              <a:rPr lang="en-GB" dirty="0"/>
              <a:t>Taught with a spiral approach to learning, in which pupils will revisit the same topics at an age-appropriate stage through their school life, the programme includes teaching about personal health, physical and emotional wellbeing, strong emotions, private </a:t>
            </a:r>
          </a:p>
          <a:p>
            <a:pPr fontAlgn="base"/>
            <a:r>
              <a:rPr lang="en-GB" dirty="0"/>
              <a:t>parts of the body, personal relationships, family structures, trusted adults, growing bodies, </a:t>
            </a:r>
            <a:r>
              <a:rPr lang="en-GB" dirty="0" smtClean="0"/>
              <a:t>puberty period’s</a:t>
            </a:r>
            <a:r>
              <a:rPr lang="en-GB" dirty="0"/>
              <a:t> life cycles, the dangers of social media, where babies come from, an understanding of the Common Good and living in the wider world. </a:t>
            </a:r>
          </a:p>
          <a:p>
            <a:pPr fontAlgn="base"/>
            <a:r>
              <a:rPr lang="en-GB" dirty="0"/>
              <a:t>The entire teaching is underpinned with a religious understanding that our deepest </a:t>
            </a:r>
          </a:p>
          <a:p>
            <a:pPr fontAlgn="base"/>
            <a:r>
              <a:rPr lang="en-GB" dirty="0"/>
              <a:t>identity is as a child of God – created chosen and loved by God. The programme is </a:t>
            </a:r>
          </a:p>
          <a:p>
            <a:pPr fontAlgn="base"/>
            <a:r>
              <a:rPr lang="en-GB" dirty="0"/>
              <a:t>fully inclusive of all pupils and their families. </a:t>
            </a:r>
          </a:p>
          <a:p>
            <a:pPr fontAlgn="base"/>
            <a:r>
              <a:rPr lang="en-GB" dirty="0"/>
              <a:t>10 Principles of Ten </a:t>
            </a:r>
            <a:r>
              <a:rPr lang="en-GB" dirty="0" err="1"/>
              <a:t>Ten</a:t>
            </a:r>
            <a:r>
              <a:rPr lang="en-GB" dirty="0"/>
              <a:t> – watch video - </a:t>
            </a:r>
            <a:r>
              <a:rPr lang="en-GB" u="sng" dirty="0">
                <a:hlinkClick r:id="rId2"/>
              </a:rPr>
              <a:t>https://www.tentenresources.co.uk/relationship-education-subscribers/</a:t>
            </a:r>
            <a:r>
              <a:rPr lang="en-GB" dirty="0"/>
              <a:t> </a:t>
            </a:r>
          </a:p>
          <a:p>
            <a:pPr marL="0" indent="0" fontAlgn="base">
              <a:buNone/>
            </a:pPr>
            <a:r>
              <a:rPr lang="en-GB" dirty="0"/>
              <a:t> </a:t>
            </a:r>
          </a:p>
          <a:p>
            <a:endParaRPr lang="en-GB" dirty="0"/>
          </a:p>
        </p:txBody>
      </p:sp>
    </p:spTree>
    <p:extLst>
      <p:ext uri="{BB962C8B-B14F-4D97-AF65-F5344CB8AC3E}">
        <p14:creationId xmlns:p14="http://schemas.microsoft.com/office/powerpoint/2010/main" val="37796052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base"/>
            <a:r>
              <a:rPr lang="en-GB" sz="8800" dirty="0" smtClean="0"/>
              <a:t/>
            </a:r>
            <a:br>
              <a:rPr lang="en-GB" sz="8800" dirty="0" smtClean="0"/>
            </a:br>
            <a:r>
              <a:rPr lang="en-GB" sz="8800" dirty="0" smtClean="0"/>
              <a:t>STRUCTURE</a:t>
            </a:r>
            <a:r>
              <a:rPr lang="en-GB" sz="8800" dirty="0"/>
              <a:t> </a:t>
            </a:r>
            <a:r>
              <a:rPr lang="en-GB" sz="8800" dirty="0"/>
              <a:t/>
            </a:r>
            <a:br>
              <a:rPr lang="en-GB" sz="8800" dirty="0"/>
            </a:br>
            <a:r>
              <a:rPr lang="en-GB" sz="4000" dirty="0" smtClean="0"/>
              <a:t/>
            </a:r>
            <a:br>
              <a:rPr lang="en-GB" sz="4000" dirty="0" smtClean="0"/>
            </a:br>
            <a:r>
              <a:rPr lang="en-GB" dirty="0" smtClean="0"/>
              <a:t> </a:t>
            </a:r>
            <a:endParaRPr lang="en-GB" dirty="0"/>
          </a:p>
        </p:txBody>
      </p:sp>
      <p:sp>
        <p:nvSpPr>
          <p:cNvPr id="3" name="Subtitle 2"/>
          <p:cNvSpPr>
            <a:spLocks noGrp="1"/>
          </p:cNvSpPr>
          <p:nvPr>
            <p:ph type="subTitle" idx="1"/>
          </p:nvPr>
        </p:nvSpPr>
        <p:spPr/>
        <p:txBody>
          <a:bodyPr>
            <a:normAutofit fontScale="92500" lnSpcReduction="20000"/>
          </a:bodyPr>
          <a:lstStyle/>
          <a:p>
            <a:r>
              <a:rPr lang="en-GB" dirty="0"/>
              <a:t>Structure and broad content of the programme from Foundation Stage to Year 6. </a:t>
            </a:r>
            <a:br>
              <a:rPr lang="en-GB" dirty="0"/>
            </a:br>
            <a:endParaRPr lang="en-GB" dirty="0"/>
          </a:p>
        </p:txBody>
      </p:sp>
      <p:sp>
        <p:nvSpPr>
          <p:cNvPr id="6" name="Rectangle 5"/>
          <p:cNvSpPr/>
          <p:nvPr/>
        </p:nvSpPr>
        <p:spPr>
          <a:xfrm>
            <a:off x="3048000" y="2228672"/>
            <a:ext cx="6096000" cy="369332"/>
          </a:xfrm>
          <a:prstGeom prst="rect">
            <a:avLst/>
          </a:prstGeom>
        </p:spPr>
        <p:txBody>
          <a:bodyPr>
            <a:spAutoFit/>
          </a:bodyPr>
          <a:lstStyle/>
          <a:p>
            <a:pPr algn="ctr" fontAlgn="base"/>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494242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programme adopts a spiral curriculum taught across 4 Learning Stages:</a:t>
            </a:r>
          </a:p>
        </p:txBody>
      </p:sp>
      <p:pic>
        <p:nvPicPr>
          <p:cNvPr id="4" name="Content Placeholder 3"/>
          <p:cNvPicPr>
            <a:picLocks noGrp="1" noChangeAspect="1"/>
          </p:cNvPicPr>
          <p:nvPr>
            <p:ph idx="1"/>
          </p:nvPr>
        </p:nvPicPr>
        <p:blipFill>
          <a:blip r:embed="rId2"/>
          <a:stretch>
            <a:fillRect/>
          </a:stretch>
        </p:blipFill>
        <p:spPr>
          <a:xfrm>
            <a:off x="2545612" y="2236124"/>
            <a:ext cx="7100775" cy="3799551"/>
          </a:xfrm>
          <a:prstGeom prst="rect">
            <a:avLst/>
          </a:prstGeom>
        </p:spPr>
      </p:pic>
    </p:spTree>
    <p:extLst>
      <p:ext uri="{BB962C8B-B14F-4D97-AF65-F5344CB8AC3E}">
        <p14:creationId xmlns:p14="http://schemas.microsoft.com/office/powerpoint/2010/main" val="1990694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Each learning stage covers the same 3 Modules, which take their names from the three themes of the Catholic Education Service Model Curriculum:</a:t>
            </a:r>
          </a:p>
        </p:txBody>
      </p:sp>
      <p:pic>
        <p:nvPicPr>
          <p:cNvPr id="4" name="Content Placeholder 3"/>
          <p:cNvPicPr>
            <a:picLocks noGrp="1" noChangeAspect="1"/>
          </p:cNvPicPr>
          <p:nvPr>
            <p:ph idx="1"/>
          </p:nvPr>
        </p:nvPicPr>
        <p:blipFill>
          <a:blip r:embed="rId2"/>
          <a:stretch>
            <a:fillRect/>
          </a:stretch>
        </p:blipFill>
        <p:spPr>
          <a:xfrm>
            <a:off x="2412232" y="2494136"/>
            <a:ext cx="7068277" cy="3932237"/>
          </a:xfrm>
          <a:prstGeom prst="rect">
            <a:avLst/>
          </a:prstGeom>
        </p:spPr>
      </p:pic>
    </p:spTree>
    <p:extLst>
      <p:ext uri="{BB962C8B-B14F-4D97-AF65-F5344CB8AC3E}">
        <p14:creationId xmlns:p14="http://schemas.microsoft.com/office/powerpoint/2010/main" val="14376333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Each Module also covers the same Unit topics across each Learning Stage:</a:t>
            </a:r>
          </a:p>
        </p:txBody>
      </p:sp>
      <p:pic>
        <p:nvPicPr>
          <p:cNvPr id="4" name="Content Placeholder 3"/>
          <p:cNvPicPr>
            <a:picLocks noGrp="1" noChangeAspect="1"/>
          </p:cNvPicPr>
          <p:nvPr>
            <p:ph idx="1"/>
          </p:nvPr>
        </p:nvPicPr>
        <p:blipFill>
          <a:blip r:embed="rId2"/>
          <a:stretch>
            <a:fillRect/>
          </a:stretch>
        </p:blipFill>
        <p:spPr>
          <a:xfrm>
            <a:off x="2509323" y="2103438"/>
            <a:ext cx="7173353" cy="3932237"/>
          </a:xfrm>
          <a:prstGeom prst="rect">
            <a:avLst/>
          </a:prstGeom>
        </p:spPr>
      </p:pic>
    </p:spTree>
    <p:extLst>
      <p:ext uri="{BB962C8B-B14F-4D97-AF65-F5344CB8AC3E}">
        <p14:creationId xmlns:p14="http://schemas.microsoft.com/office/powerpoint/2010/main" val="31842973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400" dirty="0" smtClean="0"/>
              <a:t>Module </a:t>
            </a:r>
            <a:r>
              <a:rPr lang="en-GB" sz="2400" dirty="0"/>
              <a:t>One: Created and Loved by God ◦ </a:t>
            </a:r>
            <a:r>
              <a:rPr lang="en-GB" sz="2400" dirty="0" smtClean="0"/>
              <a:t/>
            </a:r>
            <a:br>
              <a:rPr lang="en-GB" sz="2400" dirty="0" smtClean="0"/>
            </a:br>
            <a:r>
              <a:rPr lang="en-GB" sz="2400" dirty="0" smtClean="0"/>
              <a:t>This </a:t>
            </a:r>
            <a:r>
              <a:rPr lang="en-GB" sz="2400" dirty="0"/>
              <a:t>Module explores the individual. </a:t>
            </a:r>
            <a:r>
              <a:rPr lang="en-GB" sz="2400" dirty="0" smtClean="0"/>
              <a:t/>
            </a:r>
            <a:br>
              <a:rPr lang="en-GB" sz="2400" dirty="0" smtClean="0"/>
            </a:br>
            <a:r>
              <a:rPr lang="en-GB" sz="2400" dirty="0"/>
              <a:t/>
            </a:r>
            <a:br>
              <a:rPr lang="en-GB" sz="2400" dirty="0"/>
            </a:br>
            <a:r>
              <a:rPr lang="en-GB" sz="2400" dirty="0" smtClean="0"/>
              <a:t>Rooted </a:t>
            </a:r>
            <a:r>
              <a:rPr lang="en-GB" sz="2400" dirty="0"/>
              <a:t>in the teaching that we are made in the image and likeness of God, it helps children to develop an understanding of the importance of valuing themselves as the basis for personal relationships. </a:t>
            </a:r>
            <a:r>
              <a:rPr lang="en-GB" sz="2400" dirty="0" smtClean="0"/>
              <a:t/>
            </a:r>
            <a:br>
              <a:rPr lang="en-GB" sz="2400" dirty="0" smtClean="0"/>
            </a:br>
            <a:r>
              <a:rPr lang="en-GB" sz="2400" dirty="0" smtClean="0"/>
              <a:t/>
            </a:r>
            <a:br>
              <a:rPr lang="en-GB" sz="2400" dirty="0" smtClean="0"/>
            </a:br>
            <a:r>
              <a:rPr lang="en-GB" sz="2400" dirty="0"/>
              <a:t/>
            </a:r>
            <a:br>
              <a:rPr lang="en-GB" sz="2400" dirty="0"/>
            </a:br>
            <a:r>
              <a:rPr lang="en-GB" sz="2400" dirty="0" smtClean="0"/>
              <a:t>At </a:t>
            </a:r>
            <a:r>
              <a:rPr lang="en-GB" sz="2400" dirty="0"/>
              <a:t>the start of each Learning Stage, we begin with a reflective session where children focus on a Bible story that communicates the key idea that we were created out of love and for love. </a:t>
            </a:r>
            <a:r>
              <a:rPr lang="en-GB" sz="2400" dirty="0" smtClean="0"/>
              <a:t/>
            </a:r>
            <a:br>
              <a:rPr lang="en-GB" sz="2400" dirty="0" smtClean="0"/>
            </a:br>
            <a:r>
              <a:rPr lang="en-GB" sz="2400" dirty="0" smtClean="0"/>
              <a:t> </a:t>
            </a:r>
            <a:br>
              <a:rPr lang="en-GB" sz="2400" dirty="0" smtClean="0"/>
            </a:br>
            <a:r>
              <a:rPr lang="en-GB" sz="2400" dirty="0" smtClean="0"/>
              <a:t>Building </a:t>
            </a:r>
            <a:r>
              <a:rPr lang="en-GB" sz="2400" dirty="0"/>
              <a:t>on this religious understanding of the meaning and purpose of our bodies, children are then taken through a variety of age-appropriate sessions which explore body and health issues.</a:t>
            </a:r>
          </a:p>
        </p:txBody>
      </p:sp>
      <p:sp>
        <p:nvSpPr>
          <p:cNvPr id="3" name="Content Placeholder 2"/>
          <p:cNvSpPr>
            <a:spLocks noGrp="1"/>
          </p:cNvSpPr>
          <p:nvPr>
            <p:ph idx="1"/>
          </p:nvPr>
        </p:nvSpPr>
        <p:spPr>
          <a:xfrm>
            <a:off x="1066800" y="5710844"/>
            <a:ext cx="10058400" cy="324196"/>
          </a:xfrm>
        </p:spPr>
        <p:txBody>
          <a:bodyPr>
            <a:normAutofit fontScale="92500" lnSpcReduction="20000"/>
          </a:bodyPr>
          <a:lstStyle/>
          <a:p>
            <a:endParaRPr lang="en-GB" dirty="0" smtClean="0"/>
          </a:p>
          <a:p>
            <a:endParaRPr lang="en-GB" dirty="0" smtClean="0"/>
          </a:p>
          <a:p>
            <a:endParaRPr lang="en-GB" dirty="0"/>
          </a:p>
        </p:txBody>
      </p:sp>
    </p:spTree>
    <p:extLst>
      <p:ext uri="{BB962C8B-B14F-4D97-AF65-F5344CB8AC3E}">
        <p14:creationId xmlns:p14="http://schemas.microsoft.com/office/powerpoint/2010/main" val="26313034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t>
            </a: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sz="2200" dirty="0" smtClean="0"/>
              <a:t/>
            </a:r>
            <a:br>
              <a:rPr lang="en-GB" sz="2200" dirty="0" smtClean="0"/>
            </a:br>
            <a:r>
              <a:rPr lang="en-GB" sz="2200" dirty="0" smtClean="0"/>
              <a:t/>
            </a:r>
            <a:br>
              <a:rPr lang="en-GB" sz="2200" dirty="0" smtClean="0"/>
            </a:br>
            <a:r>
              <a:rPr lang="en-GB" sz="2200" dirty="0"/>
              <a:t/>
            </a:r>
            <a:br>
              <a:rPr lang="en-GB" sz="2200" dirty="0"/>
            </a:br>
            <a:r>
              <a:rPr lang="en-GB" sz="2200" dirty="0" smtClean="0"/>
              <a:t/>
            </a:r>
            <a:br>
              <a:rPr lang="en-GB" sz="2200" dirty="0" smtClean="0"/>
            </a:br>
            <a:r>
              <a:rPr lang="en-GB" sz="2400" dirty="0"/>
              <a:t/>
            </a:r>
            <a:br>
              <a:rPr lang="en-GB" sz="2400" dirty="0"/>
            </a:br>
            <a:r>
              <a:rPr lang="en-GB" sz="2200" dirty="0"/>
              <a:t>In Key Stage One, pupils explore: </a:t>
            </a:r>
            <a:br>
              <a:rPr lang="en-GB" sz="2200" dirty="0"/>
            </a:br>
            <a:r>
              <a:rPr lang="en-GB" sz="2200" dirty="0" smtClean="0"/>
              <a:t>• </a:t>
            </a:r>
            <a:r>
              <a:rPr lang="en-GB" sz="2200" dirty="0"/>
              <a:t>That we are uniquely made by a loving God </a:t>
            </a:r>
            <a:r>
              <a:rPr lang="en-GB" sz="2200" dirty="0" smtClean="0"/>
              <a:t/>
            </a:r>
            <a:br>
              <a:rPr lang="en-GB" sz="2200" dirty="0" smtClean="0"/>
            </a:br>
            <a:r>
              <a:rPr lang="en-GB" sz="2200" dirty="0" smtClean="0"/>
              <a:t>• </a:t>
            </a:r>
            <a:r>
              <a:rPr lang="en-GB" sz="2200" dirty="0"/>
              <a:t>That we have differences and similarities (including physical differences between boys and girls) • Key information about staying physically healthy, understanding feelings and emotions, including strong feelings such as anger </a:t>
            </a:r>
            <a:r>
              <a:rPr lang="en-GB" sz="2200" dirty="0" smtClean="0"/>
              <a:t/>
            </a:r>
            <a:br>
              <a:rPr lang="en-GB" sz="2200" dirty="0" smtClean="0"/>
            </a:br>
            <a:r>
              <a:rPr lang="en-GB" sz="2200" dirty="0" smtClean="0"/>
              <a:t>• </a:t>
            </a:r>
            <a:r>
              <a:rPr lang="en-GB" sz="2200" dirty="0"/>
              <a:t>The cycle of life from birth to old age ◦ </a:t>
            </a:r>
            <a:r>
              <a:rPr lang="en-GB" sz="2200" dirty="0" smtClean="0"/>
              <a:t/>
            </a:r>
            <a:br>
              <a:rPr lang="en-GB" sz="2200" dirty="0" smtClean="0"/>
            </a:br>
            <a:r>
              <a:rPr lang="en-GB" sz="2200" dirty="0"/>
              <a:t/>
            </a:r>
            <a:br>
              <a:rPr lang="en-GB" sz="2200" dirty="0"/>
            </a:br>
            <a:r>
              <a:rPr lang="en-GB" sz="2200" dirty="0" smtClean="0"/>
              <a:t>In </a:t>
            </a:r>
            <a:r>
              <a:rPr lang="en-GB" sz="2200" dirty="0"/>
              <a:t>Lower Key Stage Two, pupils explore: </a:t>
            </a:r>
            <a:r>
              <a:rPr lang="en-GB" sz="2200" dirty="0" smtClean="0"/>
              <a:t/>
            </a:r>
            <a:br>
              <a:rPr lang="en-GB" sz="2200" dirty="0" smtClean="0"/>
            </a:br>
            <a:r>
              <a:rPr lang="en-GB" sz="2200" dirty="0" smtClean="0"/>
              <a:t>• </a:t>
            </a:r>
            <a:r>
              <a:rPr lang="en-GB" sz="2200" dirty="0"/>
              <a:t>Understanding differences • Respecting our bodies </a:t>
            </a:r>
            <a:r>
              <a:rPr lang="en-GB" sz="2200" dirty="0" smtClean="0"/>
              <a:t/>
            </a:r>
            <a:br>
              <a:rPr lang="en-GB" sz="2200" dirty="0" smtClean="0"/>
            </a:br>
            <a:r>
              <a:rPr lang="en-GB" sz="2200" dirty="0" smtClean="0"/>
              <a:t>• </a:t>
            </a:r>
            <a:r>
              <a:rPr lang="en-GB" sz="2200" dirty="0"/>
              <a:t>Puberty and changing bodies (recommended for Year 4+) • Strategies to support emotional wellbeing including practicing thankfulness </a:t>
            </a:r>
            <a:r>
              <a:rPr lang="en-GB" sz="2200" dirty="0" smtClean="0"/>
              <a:t/>
            </a:r>
            <a:br>
              <a:rPr lang="en-GB" sz="2200" dirty="0" smtClean="0"/>
            </a:br>
            <a:r>
              <a:rPr lang="en-GB" sz="2200" dirty="0" smtClean="0"/>
              <a:t>• </a:t>
            </a:r>
            <a:r>
              <a:rPr lang="en-GB" sz="2200" dirty="0"/>
              <a:t>Their understanding of life before birth ◦ In Upper Key Stage Two, pupils explore: </a:t>
            </a:r>
            <a:r>
              <a:rPr lang="en-GB" sz="2200" dirty="0" smtClean="0"/>
              <a:t/>
            </a:r>
            <a:br>
              <a:rPr lang="en-GB" sz="2200" dirty="0" smtClean="0"/>
            </a:br>
            <a:r>
              <a:rPr lang="en-GB" sz="2200" dirty="0" smtClean="0"/>
              <a:t>• </a:t>
            </a:r>
            <a:r>
              <a:rPr lang="en-GB" sz="2200" dirty="0"/>
              <a:t>Appreciation of physical and emotional differences </a:t>
            </a:r>
            <a:r>
              <a:rPr lang="en-GB" sz="2200" dirty="0" smtClean="0"/>
              <a:t/>
            </a:r>
            <a:br>
              <a:rPr lang="en-GB" sz="2200" dirty="0" smtClean="0"/>
            </a:br>
            <a:r>
              <a:rPr lang="en-GB" sz="2200" dirty="0" smtClean="0"/>
              <a:t>• </a:t>
            </a:r>
            <a:r>
              <a:rPr lang="en-GB" sz="2200" dirty="0"/>
              <a:t>A more complex understanding of physical changes in girl and boys bodies </a:t>
            </a:r>
            <a:r>
              <a:rPr lang="en-GB" sz="2200" dirty="0" smtClean="0"/>
              <a:t/>
            </a:r>
            <a:br>
              <a:rPr lang="en-GB" sz="2200" dirty="0" smtClean="0"/>
            </a:br>
            <a:r>
              <a:rPr lang="en-GB" sz="2200" dirty="0" smtClean="0"/>
              <a:t>• </a:t>
            </a:r>
            <a:r>
              <a:rPr lang="en-GB" sz="2200" dirty="0"/>
              <a:t>Body image • Strong emotional feelings </a:t>
            </a:r>
            <a:r>
              <a:rPr lang="en-GB" sz="2200" dirty="0" smtClean="0"/>
              <a:t/>
            </a:r>
            <a:br>
              <a:rPr lang="en-GB" sz="2200" dirty="0" smtClean="0"/>
            </a:br>
            <a:r>
              <a:rPr lang="en-GB" sz="2200" dirty="0" smtClean="0"/>
              <a:t>• </a:t>
            </a:r>
            <a:r>
              <a:rPr lang="en-GB" sz="2200" dirty="0"/>
              <a:t>The impact of the internet and social media on emotional well-being (including teaching on pornography) </a:t>
            </a:r>
            <a:r>
              <a:rPr lang="en-GB" sz="2200" dirty="0" smtClean="0"/>
              <a:t/>
            </a:r>
            <a:br>
              <a:rPr lang="en-GB" sz="2200" dirty="0" smtClean="0"/>
            </a:br>
            <a:r>
              <a:rPr lang="en-GB" sz="2200" dirty="0" smtClean="0"/>
              <a:t>• </a:t>
            </a:r>
            <a:r>
              <a:rPr lang="en-GB" sz="2200" dirty="0"/>
              <a:t>A more nuanced and scientific understanding of life in the womb and how babies are made </a:t>
            </a:r>
            <a:r>
              <a:rPr lang="en-GB" sz="2200" dirty="0" smtClean="0"/>
              <a:t/>
            </a:r>
            <a:br>
              <a:rPr lang="en-GB" sz="2200" dirty="0" smtClean="0"/>
            </a:br>
            <a:r>
              <a:rPr lang="en-GB" sz="2200" dirty="0" smtClean="0"/>
              <a:t>• </a:t>
            </a:r>
            <a:r>
              <a:rPr lang="en-GB" sz="2200" dirty="0"/>
              <a:t>Menstruation There are 11 sessions in Module 1 of Upper Key Stage Two which are structured around our very own TV drama series, Paradise Street.</a:t>
            </a:r>
          </a:p>
        </p:txBody>
      </p:sp>
      <p:sp>
        <p:nvSpPr>
          <p:cNvPr id="3" name="Content Placeholder 2"/>
          <p:cNvSpPr>
            <a:spLocks noGrp="1"/>
          </p:cNvSpPr>
          <p:nvPr>
            <p:ph idx="1"/>
          </p:nvPr>
        </p:nvSpPr>
        <p:spPr>
          <a:xfrm flipV="1">
            <a:off x="1066800" y="6035039"/>
            <a:ext cx="10058400" cy="282633"/>
          </a:xfrm>
        </p:spPr>
        <p:txBody>
          <a:bodyPr>
            <a:normAutofit fontScale="85000" lnSpcReduction="20000"/>
          </a:bodyPr>
          <a:lstStyle/>
          <a:p>
            <a:endParaRPr lang="en-GB" dirty="0" smtClean="0"/>
          </a:p>
          <a:p>
            <a:endParaRPr lang="en-GB" dirty="0" smtClean="0"/>
          </a:p>
          <a:p>
            <a:endParaRPr lang="en-GB" dirty="0"/>
          </a:p>
        </p:txBody>
      </p:sp>
    </p:spTree>
    <p:extLst>
      <p:ext uri="{BB962C8B-B14F-4D97-AF65-F5344CB8AC3E}">
        <p14:creationId xmlns:p14="http://schemas.microsoft.com/office/powerpoint/2010/main" val="16796255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Module Two: Created to Love Others</a:t>
            </a:r>
          </a:p>
        </p:txBody>
      </p:sp>
      <p:sp>
        <p:nvSpPr>
          <p:cNvPr id="3" name="Content Placeholder 2"/>
          <p:cNvSpPr>
            <a:spLocks noGrp="1"/>
          </p:cNvSpPr>
          <p:nvPr>
            <p:ph idx="1"/>
          </p:nvPr>
        </p:nvSpPr>
        <p:spPr/>
        <p:txBody>
          <a:bodyPr/>
          <a:lstStyle/>
          <a:p>
            <a:r>
              <a:rPr lang="en-GB" dirty="0" smtClean="0"/>
              <a:t>◦ </a:t>
            </a:r>
            <a:r>
              <a:rPr lang="en-GB" dirty="0"/>
              <a:t>Module 2: Created to Love Others explores the individual’s relationship with others. Building on the understanding that we have been created out of love and for love, this module explores how we take this calling into our family, friendships and relationships, and teaches strategies for developing healthy relationships and keeping safe</a:t>
            </a:r>
            <a:r>
              <a:rPr lang="en-GB" dirty="0" smtClean="0"/>
              <a:t>.</a:t>
            </a:r>
          </a:p>
          <a:p>
            <a:r>
              <a:rPr lang="en-GB" dirty="0" smtClean="0"/>
              <a:t>At </a:t>
            </a:r>
            <a:r>
              <a:rPr lang="en-GB" dirty="0"/>
              <a:t>the start of each learning stage, we begin with a series of story sessions based on a key Gospel story which provides the religious foundation for the teaching that will follow. </a:t>
            </a:r>
            <a:endParaRPr lang="en-GB" dirty="0" smtClean="0"/>
          </a:p>
          <a:p>
            <a:r>
              <a:rPr lang="en-GB" dirty="0" smtClean="0"/>
              <a:t>For </a:t>
            </a:r>
            <a:r>
              <a:rPr lang="en-GB" dirty="0"/>
              <a:t>example, through an imaginative retelling of the Prodigal Son, children deepen their understanding of the concept of sin and the importance of forgiveness in relationships. </a:t>
            </a:r>
            <a:endParaRPr lang="en-GB" dirty="0" smtClean="0"/>
          </a:p>
          <a:p>
            <a:r>
              <a:rPr lang="en-GB" dirty="0" smtClean="0"/>
              <a:t> </a:t>
            </a:r>
            <a:r>
              <a:rPr lang="en-GB" dirty="0"/>
              <a:t>This religious understanding is then applied to real-world situations relevant to the age and stage of the children</a:t>
            </a:r>
          </a:p>
        </p:txBody>
      </p:sp>
    </p:spTree>
    <p:extLst>
      <p:ext uri="{BB962C8B-B14F-4D97-AF65-F5344CB8AC3E}">
        <p14:creationId xmlns:p14="http://schemas.microsoft.com/office/powerpoint/2010/main" val="10688108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In </a:t>
            </a:r>
            <a:r>
              <a:rPr lang="en-GB" sz="4400" dirty="0"/>
              <a:t>Key Stage One, pupils:</a:t>
            </a:r>
          </a:p>
        </p:txBody>
      </p:sp>
      <p:sp>
        <p:nvSpPr>
          <p:cNvPr id="3" name="Content Placeholder 2"/>
          <p:cNvSpPr>
            <a:spLocks noGrp="1"/>
          </p:cNvSpPr>
          <p:nvPr>
            <p:ph idx="1"/>
          </p:nvPr>
        </p:nvSpPr>
        <p:spPr>
          <a:xfrm>
            <a:off x="1066800" y="1704108"/>
            <a:ext cx="10058400" cy="4289367"/>
          </a:xfrm>
        </p:spPr>
        <p:txBody>
          <a:bodyPr>
            <a:normAutofit fontScale="55000" lnSpcReduction="20000"/>
          </a:bodyPr>
          <a:lstStyle/>
          <a:p>
            <a:r>
              <a:rPr lang="en-GB" sz="4800" dirty="0" smtClean="0"/>
              <a:t>Are </a:t>
            </a:r>
            <a:r>
              <a:rPr lang="en-GB" sz="4800" dirty="0"/>
              <a:t>taught to identify ‘special people’ in their lives who they love and can trust </a:t>
            </a:r>
            <a:endParaRPr lang="en-GB" sz="4800" dirty="0" smtClean="0"/>
          </a:p>
          <a:p>
            <a:pPr marL="0" indent="0">
              <a:buNone/>
            </a:pPr>
            <a:r>
              <a:rPr lang="en-GB" sz="4800" dirty="0" smtClean="0"/>
              <a:t>• </a:t>
            </a:r>
            <a:r>
              <a:rPr lang="en-GB" sz="4800" dirty="0"/>
              <a:t>Learn how to cope with various social situations and dilemmas, and the importance of saying sorry and forgiveness within relationships </a:t>
            </a:r>
            <a:endParaRPr lang="en-GB" sz="4800" dirty="0" smtClean="0"/>
          </a:p>
          <a:p>
            <a:pPr marL="0" indent="0">
              <a:buNone/>
            </a:pPr>
            <a:r>
              <a:rPr lang="en-GB" sz="4800" dirty="0" smtClean="0"/>
              <a:t>• </a:t>
            </a:r>
            <a:r>
              <a:rPr lang="en-GB" sz="4800" dirty="0"/>
              <a:t>Explore the risks of being online by incorporating the ‘</a:t>
            </a:r>
            <a:r>
              <a:rPr lang="en-GB" sz="4800" dirty="0" err="1"/>
              <a:t>Smartie</a:t>
            </a:r>
            <a:r>
              <a:rPr lang="en-GB" sz="4800" dirty="0"/>
              <a:t> the Penguin’ resources from </a:t>
            </a:r>
            <a:r>
              <a:rPr lang="en-GB" sz="4800" dirty="0" err="1"/>
              <a:t>Childnet</a:t>
            </a:r>
            <a:r>
              <a:rPr lang="en-GB" sz="4800" dirty="0"/>
              <a:t> </a:t>
            </a:r>
            <a:endParaRPr lang="en-GB" sz="4800" dirty="0" smtClean="0"/>
          </a:p>
          <a:p>
            <a:pPr marL="0" indent="0">
              <a:buNone/>
            </a:pPr>
            <a:r>
              <a:rPr lang="en-GB" sz="4800" dirty="0" smtClean="0"/>
              <a:t>• </a:t>
            </a:r>
            <a:r>
              <a:rPr lang="en-GB" sz="4800" dirty="0"/>
              <a:t>Learn the difference between good and bad secrets </a:t>
            </a:r>
            <a:endParaRPr lang="en-GB" sz="4800" dirty="0" smtClean="0"/>
          </a:p>
          <a:p>
            <a:pPr marL="0" indent="0">
              <a:buNone/>
            </a:pPr>
            <a:r>
              <a:rPr lang="en-GB" sz="4800" dirty="0" smtClean="0"/>
              <a:t>• </a:t>
            </a:r>
            <a:r>
              <a:rPr lang="en-GB" sz="4800" dirty="0"/>
              <a:t>Learn to understand physical boundaries (incorporating the PANTS resource from the NSPCC</a:t>
            </a:r>
            <a:r>
              <a:rPr lang="en-GB" sz="4800" dirty="0" smtClean="0"/>
              <a:t>)</a:t>
            </a:r>
          </a:p>
          <a:p>
            <a:endParaRPr lang="en-GB" dirty="0"/>
          </a:p>
          <a:p>
            <a:endParaRPr lang="en-GB" dirty="0"/>
          </a:p>
        </p:txBody>
      </p:sp>
    </p:spTree>
    <p:extLst>
      <p:ext uri="{BB962C8B-B14F-4D97-AF65-F5344CB8AC3E}">
        <p14:creationId xmlns:p14="http://schemas.microsoft.com/office/powerpoint/2010/main" val="20778982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 In Lower Key Stage Two, pupils</a:t>
            </a:r>
            <a:r>
              <a:rPr lang="en-GB" dirty="0"/>
              <a:t>: </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smtClean="0"/>
              <a:t>• </a:t>
            </a:r>
            <a:r>
              <a:rPr lang="en-GB" sz="2400" dirty="0"/>
              <a:t>Develop a more complex appreciation of different family structures</a:t>
            </a:r>
          </a:p>
          <a:p>
            <a:pPr marL="0" indent="0">
              <a:buNone/>
            </a:pPr>
            <a:r>
              <a:rPr lang="en-GB" sz="2400" dirty="0"/>
              <a:t> • Learn about healthy relationships with family and friends, including simplified CBT techniques for managing thoughts, feelings and actions</a:t>
            </a:r>
          </a:p>
          <a:p>
            <a:pPr marL="0" indent="0">
              <a:buNone/>
            </a:pPr>
            <a:r>
              <a:rPr lang="en-GB" sz="2400" dirty="0"/>
              <a:t> • Learn how to stay safe online and in real life (incorporating some excellent NSPCC resources) </a:t>
            </a:r>
          </a:p>
          <a:p>
            <a:pPr marL="0" indent="0">
              <a:buNone/>
            </a:pPr>
            <a:r>
              <a:rPr lang="en-GB" sz="2400" dirty="0"/>
              <a:t>• Explore themes of bullying and abuse through a series of animated stories </a:t>
            </a:r>
          </a:p>
          <a:p>
            <a:endParaRPr lang="en-GB" dirty="0"/>
          </a:p>
        </p:txBody>
      </p:sp>
    </p:spTree>
    <p:extLst>
      <p:ext uri="{BB962C8B-B14F-4D97-AF65-F5344CB8AC3E}">
        <p14:creationId xmlns:p14="http://schemas.microsoft.com/office/powerpoint/2010/main" val="3748145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In Upper Key Stage Two, pupils:</a:t>
            </a:r>
            <a:br>
              <a:rPr lang="en-GB" b="1" dirty="0"/>
            </a:b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 </a:t>
            </a:r>
            <a:r>
              <a:rPr lang="en-GB" sz="2400" dirty="0"/>
              <a:t>Learn strategies for more complex experiences of relationships and conflict </a:t>
            </a:r>
          </a:p>
          <a:p>
            <a:pPr marL="0" indent="0">
              <a:buNone/>
            </a:pPr>
            <a:r>
              <a:rPr lang="en-GB" sz="2400" dirty="0"/>
              <a:t>•  Identify and understand how to respond to spoken and unspoken pressure </a:t>
            </a:r>
          </a:p>
          <a:p>
            <a:pPr marL="0" indent="0">
              <a:buNone/>
            </a:pPr>
            <a:r>
              <a:rPr lang="en-GB" sz="2400" dirty="0"/>
              <a:t>• About the concept of consent and some practical demonstrations of this </a:t>
            </a:r>
          </a:p>
          <a:p>
            <a:pPr marL="0" indent="0">
              <a:buNone/>
            </a:pPr>
            <a:r>
              <a:rPr lang="en-GB" sz="2400" dirty="0"/>
              <a:t>• Receive further teaching on how our thoughts and feelings have an impact on how we act </a:t>
            </a:r>
          </a:p>
          <a:p>
            <a:pPr marL="0" indent="0">
              <a:buNone/>
            </a:pPr>
            <a:r>
              <a:rPr lang="en-GB" sz="2400" dirty="0"/>
              <a:t>• Explore the risks of sharing and chatting online </a:t>
            </a:r>
          </a:p>
          <a:p>
            <a:pPr marL="0" indent="0">
              <a:buNone/>
            </a:pPr>
            <a:r>
              <a:rPr lang="en-GB" sz="2400" dirty="0"/>
              <a:t>• A more complex understanding of different forms of abuse</a:t>
            </a:r>
          </a:p>
          <a:p>
            <a:endParaRPr lang="en-GB" dirty="0"/>
          </a:p>
        </p:txBody>
      </p:sp>
    </p:spTree>
    <p:extLst>
      <p:ext uri="{BB962C8B-B14F-4D97-AF65-F5344CB8AC3E}">
        <p14:creationId xmlns:p14="http://schemas.microsoft.com/office/powerpoint/2010/main" val="3983178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Module Three: Created to Live in Community</a:t>
            </a:r>
          </a:p>
        </p:txBody>
      </p:sp>
      <p:sp>
        <p:nvSpPr>
          <p:cNvPr id="3" name="Content Placeholder 2"/>
          <p:cNvSpPr>
            <a:spLocks noGrp="1"/>
          </p:cNvSpPr>
          <p:nvPr>
            <p:ph idx="1"/>
          </p:nvPr>
        </p:nvSpPr>
        <p:spPr/>
        <p:txBody>
          <a:bodyPr>
            <a:normAutofit lnSpcReduction="10000"/>
          </a:bodyPr>
          <a:lstStyle/>
          <a:p>
            <a:r>
              <a:rPr lang="en-GB" dirty="0" smtClean="0"/>
              <a:t>Module </a:t>
            </a:r>
            <a:r>
              <a:rPr lang="en-GB" dirty="0"/>
              <a:t>3: Created to Live in Community explores the individual’s relationship with the wider world. </a:t>
            </a:r>
            <a:endParaRPr lang="en-GB" dirty="0" smtClean="0"/>
          </a:p>
          <a:p>
            <a:r>
              <a:rPr lang="en-GB" dirty="0" smtClean="0"/>
              <a:t>Here </a:t>
            </a:r>
            <a:r>
              <a:rPr lang="en-GB" dirty="0"/>
              <a:t>we explore how human beings are relational by nature and are called to love others in the wider community through service, through dialogue and through working together for the Common Good. </a:t>
            </a:r>
            <a:endParaRPr lang="en-GB" dirty="0" smtClean="0"/>
          </a:p>
          <a:p>
            <a:r>
              <a:rPr lang="en-GB" dirty="0" smtClean="0"/>
              <a:t> </a:t>
            </a:r>
            <a:r>
              <a:rPr lang="en-GB" dirty="0"/>
              <a:t>In the first Unit, Religious Understanding, the story sessions about Lucy’s Mum, who is simultaneously a mum, a wife and a daughter, will help children to develop a concept of the Trinity</a:t>
            </a:r>
            <a:r>
              <a:rPr lang="en-GB" dirty="0" smtClean="0"/>
              <a:t>.</a:t>
            </a:r>
          </a:p>
          <a:p>
            <a:r>
              <a:rPr lang="en-GB" dirty="0" smtClean="0"/>
              <a:t> Children </a:t>
            </a:r>
            <a:r>
              <a:rPr lang="en-GB" dirty="0"/>
              <a:t>will learn that just like the Trinity of God, we are made to love God and love others, and we are made to be loved by God and others. This extends not only to us, our families, our friends and our personal relationships, but also to the wider world. ◦ In subsequent sessions, we apply this religious understanding to real-world situations, such as the community we live in, and through exploring the work of charities which work for the Common Good.</a:t>
            </a:r>
          </a:p>
        </p:txBody>
      </p:sp>
    </p:spTree>
    <p:extLst>
      <p:ext uri="{BB962C8B-B14F-4D97-AF65-F5344CB8AC3E}">
        <p14:creationId xmlns:p14="http://schemas.microsoft.com/office/powerpoint/2010/main" val="41888033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PRACTICALITIES</a:t>
            </a:r>
            <a:r>
              <a:rPr lang="en-GB" dirty="0" smtClean="0"/>
              <a:t> </a:t>
            </a:r>
            <a:endParaRPr lang="en-GB" dirty="0"/>
          </a:p>
        </p:txBody>
      </p:sp>
      <p:sp>
        <p:nvSpPr>
          <p:cNvPr id="3" name="Subtitle 2"/>
          <p:cNvSpPr>
            <a:spLocks noGrp="1"/>
          </p:cNvSpPr>
          <p:nvPr>
            <p:ph type="subTitle" idx="1"/>
          </p:nvPr>
        </p:nvSpPr>
        <p:spPr/>
        <p:txBody>
          <a:bodyPr>
            <a:normAutofit fontScale="92500" lnSpcReduction="20000"/>
          </a:bodyPr>
          <a:lstStyle/>
          <a:p>
            <a:r>
              <a:rPr lang="en-GB" dirty="0"/>
              <a:t>Life to the Full is a multimedia resource which uses well-established platforms to deliver the programme.</a:t>
            </a:r>
            <a:endParaRPr lang="en-GB" dirty="0"/>
          </a:p>
        </p:txBody>
      </p:sp>
    </p:spTree>
    <p:extLst>
      <p:ext uri="{BB962C8B-B14F-4D97-AF65-F5344CB8AC3E}">
        <p14:creationId xmlns:p14="http://schemas.microsoft.com/office/powerpoint/2010/main" val="36527210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How does Life to the Full work? </a:t>
            </a:r>
            <a:endParaRPr lang="en-GB" dirty="0" smtClean="0"/>
          </a:p>
          <a:p>
            <a:r>
              <a:rPr lang="en-GB" dirty="0" smtClean="0"/>
              <a:t>All </a:t>
            </a:r>
            <a:r>
              <a:rPr lang="en-GB" dirty="0"/>
              <a:t>registered staff will receive a unique username which they can use to access the site. This username is usually your registered email address</a:t>
            </a:r>
            <a:r>
              <a:rPr lang="en-GB" dirty="0" smtClean="0"/>
              <a:t>.</a:t>
            </a:r>
          </a:p>
          <a:p>
            <a:r>
              <a:rPr lang="en-GB" dirty="0" smtClean="0"/>
              <a:t> Google </a:t>
            </a:r>
            <a:r>
              <a:rPr lang="en-GB" dirty="0"/>
              <a:t>Slides: • The presentations for each lesson use Google Slides. If you are not familiar with Google Slides, they are like an online version of PowerPoint. </a:t>
            </a:r>
            <a:endParaRPr lang="en-GB" dirty="0" smtClean="0"/>
          </a:p>
          <a:p>
            <a:r>
              <a:rPr lang="en-GB" dirty="0" smtClean="0"/>
              <a:t> </a:t>
            </a:r>
            <a:r>
              <a:rPr lang="en-GB" dirty="0"/>
              <a:t>The advantage of Google Slides is that they are available immediately on the website – you don’t need to download anything. </a:t>
            </a:r>
            <a:endParaRPr lang="en-GB" dirty="0" smtClean="0"/>
          </a:p>
          <a:p>
            <a:r>
              <a:rPr lang="en-GB" dirty="0" smtClean="0"/>
              <a:t> </a:t>
            </a:r>
            <a:r>
              <a:rPr lang="en-GB" dirty="0"/>
              <a:t>The disadvantage is that they are not editable but we have found that teachers think the presentations work really well for them.</a:t>
            </a:r>
          </a:p>
        </p:txBody>
      </p:sp>
    </p:spTree>
    <p:extLst>
      <p:ext uri="{BB962C8B-B14F-4D97-AF65-F5344CB8AC3E}">
        <p14:creationId xmlns:p14="http://schemas.microsoft.com/office/powerpoint/2010/main" val="16810226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WHAT WILL LIFE TO THE FULL LOOK LIKE AT ST </a:t>
            </a:r>
            <a:r>
              <a:rPr lang="en-GB" dirty="0" err="1" smtClean="0"/>
              <a:t>jOSEPH’S</a:t>
            </a:r>
            <a:r>
              <a:rPr lang="en-GB" dirty="0"/>
              <a:t>?</a:t>
            </a:r>
            <a:r>
              <a:rPr lang="en-GB" dirty="0" smtClean="0"/>
              <a:t> </a:t>
            </a:r>
            <a:endParaRPr lang="en-GB" dirty="0"/>
          </a:p>
        </p:txBody>
      </p:sp>
      <p:sp>
        <p:nvSpPr>
          <p:cNvPr id="3" name="Subtitle 2"/>
          <p:cNvSpPr>
            <a:spLocks noGrp="1"/>
          </p:cNvSpPr>
          <p:nvPr>
            <p:ph type="subTitle" idx="1"/>
          </p:nvPr>
        </p:nvSpPr>
        <p:spPr/>
        <p:txBody>
          <a:bodyPr>
            <a:normAutofit fontScale="92500" lnSpcReduction="20000"/>
          </a:bodyPr>
          <a:lstStyle/>
          <a:p>
            <a:r>
              <a:rPr lang="en-GB" dirty="0"/>
              <a:t>‘Life to the Full’ can be implemented in your school, through Programme Pathways and Extended Activities.</a:t>
            </a:r>
            <a:endParaRPr lang="en-GB" dirty="0"/>
          </a:p>
        </p:txBody>
      </p:sp>
    </p:spTree>
    <p:extLst>
      <p:ext uri="{BB962C8B-B14F-4D97-AF65-F5344CB8AC3E}">
        <p14:creationId xmlns:p14="http://schemas.microsoft.com/office/powerpoint/2010/main" val="17118062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will Life to the Full look like at St </a:t>
            </a:r>
            <a:r>
              <a:rPr lang="en-GB" dirty="0" smtClean="0"/>
              <a:t>Joseph’s</a:t>
            </a:r>
            <a:r>
              <a:rPr lang="en-GB" dirty="0"/>
              <a:t>?</a:t>
            </a:r>
          </a:p>
        </p:txBody>
      </p:sp>
      <p:sp>
        <p:nvSpPr>
          <p:cNvPr id="3" name="Content Placeholder 2"/>
          <p:cNvSpPr>
            <a:spLocks noGrp="1"/>
          </p:cNvSpPr>
          <p:nvPr>
            <p:ph idx="1"/>
          </p:nvPr>
        </p:nvSpPr>
        <p:spPr/>
        <p:txBody>
          <a:bodyPr/>
          <a:lstStyle/>
          <a:p>
            <a:r>
              <a:rPr lang="en-GB" dirty="0" smtClean="0"/>
              <a:t>◦ </a:t>
            </a:r>
            <a:r>
              <a:rPr lang="en-GB" dirty="0"/>
              <a:t>No two schools will roll out ‘Life to the Full’ in the same way. </a:t>
            </a:r>
            <a:endParaRPr lang="en-GB" dirty="0" smtClean="0"/>
          </a:p>
          <a:p>
            <a:r>
              <a:rPr lang="en-GB" dirty="0" smtClean="0"/>
              <a:t>Every </a:t>
            </a:r>
            <a:r>
              <a:rPr lang="en-GB" dirty="0"/>
              <a:t>school should make an independent decision about when and how the lessons should be taught. ◦ </a:t>
            </a:r>
            <a:endParaRPr lang="en-GB" dirty="0" smtClean="0"/>
          </a:p>
          <a:p>
            <a:r>
              <a:rPr lang="en-GB" dirty="0" smtClean="0"/>
              <a:t>This </a:t>
            </a:r>
            <a:r>
              <a:rPr lang="en-GB" dirty="0"/>
              <a:t>is dependent on: </a:t>
            </a:r>
            <a:endParaRPr lang="en-GB" dirty="0" smtClean="0"/>
          </a:p>
          <a:p>
            <a:r>
              <a:rPr lang="en-GB" dirty="0" smtClean="0"/>
              <a:t>The </a:t>
            </a:r>
            <a:r>
              <a:rPr lang="en-GB" dirty="0"/>
              <a:t>age and stage of the children in the classroom </a:t>
            </a:r>
          </a:p>
          <a:p>
            <a:r>
              <a:rPr lang="en-GB" dirty="0" smtClean="0"/>
              <a:t> </a:t>
            </a:r>
            <a:r>
              <a:rPr lang="en-GB" dirty="0"/>
              <a:t>What children have or haven’t been taught previously </a:t>
            </a:r>
            <a:endParaRPr lang="en-GB" dirty="0" smtClean="0"/>
          </a:p>
          <a:p>
            <a:r>
              <a:rPr lang="en-GB" dirty="0" smtClean="0"/>
              <a:t>What </a:t>
            </a:r>
            <a:r>
              <a:rPr lang="en-GB" dirty="0"/>
              <a:t>the governing body, in consultation with parents and SLT, choose to teach and when.</a:t>
            </a:r>
          </a:p>
        </p:txBody>
      </p:sp>
    </p:spTree>
    <p:extLst>
      <p:ext uri="{BB962C8B-B14F-4D97-AF65-F5344CB8AC3E}">
        <p14:creationId xmlns:p14="http://schemas.microsoft.com/office/powerpoint/2010/main" val="1580982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Programme Pathways</a:t>
            </a:r>
          </a:p>
        </p:txBody>
      </p:sp>
      <p:sp>
        <p:nvSpPr>
          <p:cNvPr id="3" name="Content Placeholder 2"/>
          <p:cNvSpPr>
            <a:spLocks noGrp="1"/>
          </p:cNvSpPr>
          <p:nvPr>
            <p:ph idx="1"/>
          </p:nvPr>
        </p:nvSpPr>
        <p:spPr/>
        <p:txBody>
          <a:bodyPr/>
          <a:lstStyle/>
          <a:p>
            <a:r>
              <a:rPr lang="en-GB" dirty="0" smtClean="0"/>
              <a:t>One </a:t>
            </a:r>
            <a:r>
              <a:rPr lang="en-GB" dirty="0"/>
              <a:t>of the ways Life to the Full helps schools understand how to structure ‘Life to the Full’ sessions within their annual timetable, is to offer several ‘pathways’ through the programme. For example: </a:t>
            </a:r>
          </a:p>
          <a:p>
            <a:r>
              <a:rPr lang="en-GB" dirty="0" smtClean="0"/>
              <a:t> </a:t>
            </a:r>
            <a:r>
              <a:rPr lang="en-GB" dirty="0"/>
              <a:t>Pathway </a:t>
            </a:r>
            <a:r>
              <a:rPr lang="en-GB" dirty="0" smtClean="0"/>
              <a:t>#3 </a:t>
            </a:r>
            <a:r>
              <a:rPr lang="en-GB" dirty="0"/>
              <a:t>– The programme is taught over o</a:t>
            </a:r>
            <a:r>
              <a:rPr lang="en-GB" dirty="0" smtClean="0"/>
              <a:t>ne year, </a:t>
            </a:r>
            <a:r>
              <a:rPr lang="en-GB" dirty="0"/>
              <a:t>with sessions spread out across three terms each </a:t>
            </a:r>
            <a:r>
              <a:rPr lang="en-GB" dirty="0" smtClean="0"/>
              <a:t>year. The children may repeat some of the content the following year but they will be a year older and will appreciate different aspects of their learning.</a:t>
            </a:r>
            <a:endParaRPr lang="en-GB" dirty="0"/>
          </a:p>
        </p:txBody>
      </p:sp>
    </p:spTree>
    <p:extLst>
      <p:ext uri="{BB962C8B-B14F-4D97-AF65-F5344CB8AC3E}">
        <p14:creationId xmlns:p14="http://schemas.microsoft.com/office/powerpoint/2010/main" val="15575047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Differentiation</a:t>
            </a:r>
          </a:p>
        </p:txBody>
      </p:sp>
      <p:sp>
        <p:nvSpPr>
          <p:cNvPr id="3" name="Content Placeholder 2"/>
          <p:cNvSpPr>
            <a:spLocks noGrp="1"/>
          </p:cNvSpPr>
          <p:nvPr>
            <p:ph idx="1"/>
          </p:nvPr>
        </p:nvSpPr>
        <p:spPr/>
        <p:txBody>
          <a:bodyPr/>
          <a:lstStyle/>
          <a:p>
            <a:r>
              <a:rPr lang="en-GB" dirty="0" smtClean="0"/>
              <a:t>The </a:t>
            </a:r>
            <a:r>
              <a:rPr lang="en-GB" dirty="0"/>
              <a:t>programme frequently offers ways for pupils to engage with activities at different levels, as well as extension options within sessions (these are different to the ‘Extended Activities’ discussed above). </a:t>
            </a:r>
          </a:p>
          <a:p>
            <a:r>
              <a:rPr lang="en-GB" dirty="0" smtClean="0"/>
              <a:t> </a:t>
            </a:r>
            <a:r>
              <a:rPr lang="en-GB" dirty="0"/>
              <a:t>In addition, Life to the Full has consulted with a SEND specialist to create: </a:t>
            </a:r>
            <a:r>
              <a:rPr lang="en-GB" dirty="0" smtClean="0"/>
              <a:t>Content </a:t>
            </a:r>
            <a:r>
              <a:rPr lang="en-GB" dirty="0"/>
              <a:t>Guidance – This describes themes within the session which would need to be appreciated from an SEND perspective to enable full participation and inclusion of the SEND pupil. </a:t>
            </a:r>
            <a:endParaRPr lang="en-GB" dirty="0" smtClean="0"/>
          </a:p>
          <a:p>
            <a:pPr marL="0" indent="0">
              <a:buNone/>
            </a:pPr>
            <a:r>
              <a:rPr lang="en-GB" dirty="0" smtClean="0"/>
              <a:t>• </a:t>
            </a:r>
            <a:r>
              <a:rPr lang="en-GB" dirty="0"/>
              <a:t>Suggestions for Additional Materials – Where further support might be needed, Life to the Full have endeavoured to provide suggestions and/or alternatives. </a:t>
            </a:r>
            <a:endParaRPr lang="en-GB" dirty="0" smtClean="0"/>
          </a:p>
          <a:p>
            <a:r>
              <a:rPr lang="en-GB" dirty="0" smtClean="0"/>
              <a:t>These </a:t>
            </a:r>
            <a:r>
              <a:rPr lang="en-GB" dirty="0"/>
              <a:t>differentiation suggestions don’t offer new content as such, but are designed to enable access to the programme for SEND pupils.</a:t>
            </a:r>
          </a:p>
        </p:txBody>
      </p:sp>
    </p:spTree>
    <p:extLst>
      <p:ext uri="{BB962C8B-B14F-4D97-AF65-F5344CB8AC3E}">
        <p14:creationId xmlns:p14="http://schemas.microsoft.com/office/powerpoint/2010/main" val="40008234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PARENT PORTAL</a:t>
            </a:r>
            <a:endParaRPr lang="en-GB" dirty="0"/>
          </a:p>
        </p:txBody>
      </p:sp>
      <p:sp>
        <p:nvSpPr>
          <p:cNvPr id="3" name="Subtitle 2"/>
          <p:cNvSpPr>
            <a:spLocks noGrp="1"/>
          </p:cNvSpPr>
          <p:nvPr>
            <p:ph type="subTitle" idx="1"/>
          </p:nvPr>
        </p:nvSpPr>
        <p:spPr/>
        <p:txBody>
          <a:bodyPr>
            <a:normAutofit/>
          </a:bodyPr>
          <a:lstStyle/>
          <a:p>
            <a:endParaRPr lang="en-GB" dirty="0"/>
          </a:p>
        </p:txBody>
      </p:sp>
    </p:spTree>
    <p:extLst>
      <p:ext uri="{BB962C8B-B14F-4D97-AF65-F5344CB8AC3E}">
        <p14:creationId xmlns:p14="http://schemas.microsoft.com/office/powerpoint/2010/main" val="19346094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Online Parent Portal</a:t>
            </a:r>
          </a:p>
        </p:txBody>
      </p:sp>
      <p:sp>
        <p:nvSpPr>
          <p:cNvPr id="3" name="Content Placeholder 2"/>
          <p:cNvSpPr>
            <a:spLocks noGrp="1"/>
          </p:cNvSpPr>
          <p:nvPr>
            <p:ph idx="1"/>
          </p:nvPr>
        </p:nvSpPr>
        <p:spPr/>
        <p:txBody>
          <a:bodyPr/>
          <a:lstStyle/>
          <a:p>
            <a:r>
              <a:rPr lang="en-GB" dirty="0" smtClean="0"/>
              <a:t>This </a:t>
            </a:r>
            <a:r>
              <a:rPr lang="en-GB" dirty="0"/>
              <a:t>online portal allows parents to view what their children will be studying at different stages of the programme</a:t>
            </a:r>
            <a:r>
              <a:rPr lang="en-GB" dirty="0" smtClean="0"/>
              <a:t>.</a:t>
            </a:r>
          </a:p>
          <a:p>
            <a:r>
              <a:rPr lang="en-GB" dirty="0" smtClean="0"/>
              <a:t> </a:t>
            </a:r>
            <a:r>
              <a:rPr lang="en-GB" dirty="0"/>
              <a:t>For each session, there are questions for discussion they might like to facilitate with their child, and suggestions for home learning activities. </a:t>
            </a:r>
            <a:endParaRPr lang="en-GB" dirty="0" smtClean="0"/>
          </a:p>
          <a:p>
            <a:r>
              <a:rPr lang="en-GB" dirty="0" smtClean="0"/>
              <a:t> </a:t>
            </a:r>
            <a:r>
              <a:rPr lang="en-GB" dirty="0"/>
              <a:t>This is a unique and powerful resource for families of children who are taking part in the ‘Life to the Full’ programme. </a:t>
            </a:r>
            <a:endParaRPr lang="en-GB" dirty="0" smtClean="0"/>
          </a:p>
          <a:p>
            <a:r>
              <a:rPr lang="en-GB" dirty="0" smtClean="0"/>
              <a:t>To </a:t>
            </a:r>
            <a:r>
              <a:rPr lang="en-GB" dirty="0"/>
              <a:t>access the Parent Portal, every school will be given a unique login and password which they can pass on to their parents</a:t>
            </a:r>
            <a:r>
              <a:rPr lang="en-GB" dirty="0" smtClean="0"/>
              <a:t>.</a:t>
            </a:r>
          </a:p>
          <a:p>
            <a:r>
              <a:rPr lang="en-GB" dirty="0" smtClean="0"/>
              <a:t>Teachers </a:t>
            </a:r>
            <a:r>
              <a:rPr lang="en-GB" dirty="0"/>
              <a:t>will keep parents informed of which sessions they are covering when, so that parents have the opportunity to provide the level of support they would want.</a:t>
            </a:r>
          </a:p>
        </p:txBody>
      </p:sp>
    </p:spTree>
    <p:extLst>
      <p:ext uri="{BB962C8B-B14F-4D97-AF65-F5344CB8AC3E}">
        <p14:creationId xmlns:p14="http://schemas.microsoft.com/office/powerpoint/2010/main" val="40555067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PRAYER</a:t>
            </a:r>
            <a:endParaRPr lang="en-GB" dirty="0"/>
          </a:p>
        </p:txBody>
      </p:sp>
      <p:sp>
        <p:nvSpPr>
          <p:cNvPr id="3" name="Subtitle 2"/>
          <p:cNvSpPr>
            <a:spLocks noGrp="1"/>
          </p:cNvSpPr>
          <p:nvPr>
            <p:ph type="subTitle" idx="1"/>
          </p:nvPr>
        </p:nvSpPr>
        <p:spPr/>
        <p:txBody>
          <a:bodyPr>
            <a:normAutofit/>
          </a:bodyPr>
          <a:lstStyle/>
          <a:p>
            <a:endParaRPr lang="en-GB" dirty="0"/>
          </a:p>
        </p:txBody>
      </p:sp>
    </p:spTree>
    <p:extLst>
      <p:ext uri="{BB962C8B-B14F-4D97-AF65-F5344CB8AC3E}">
        <p14:creationId xmlns:p14="http://schemas.microsoft.com/office/powerpoint/2010/main" val="24727438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include prayer?</a:t>
            </a:r>
          </a:p>
        </p:txBody>
      </p:sp>
      <p:sp>
        <p:nvSpPr>
          <p:cNvPr id="3" name="Content Placeholder 2"/>
          <p:cNvSpPr>
            <a:spLocks noGrp="1"/>
          </p:cNvSpPr>
          <p:nvPr>
            <p:ph idx="1"/>
          </p:nvPr>
        </p:nvSpPr>
        <p:spPr/>
        <p:txBody>
          <a:bodyPr/>
          <a:lstStyle/>
          <a:p>
            <a:pPr marL="0" indent="0">
              <a:buNone/>
            </a:pPr>
            <a:r>
              <a:rPr lang="en-GB" dirty="0" smtClean="0"/>
              <a:t> </a:t>
            </a:r>
            <a:r>
              <a:rPr lang="en-GB" dirty="0"/>
              <a:t>It might be easy to see prayer as an optional extra, or an ‘if we have time’ activity. However, the 10th principle* that Ten </a:t>
            </a:r>
            <a:r>
              <a:rPr lang="en-GB" dirty="0" err="1"/>
              <a:t>Ten</a:t>
            </a:r>
            <a:r>
              <a:rPr lang="en-GB" dirty="0"/>
              <a:t> has identified for a Catholic RSE programme is this: </a:t>
            </a:r>
            <a:endParaRPr lang="en-GB" dirty="0" smtClean="0"/>
          </a:p>
          <a:p>
            <a:r>
              <a:rPr lang="en-GB" dirty="0" smtClean="0"/>
              <a:t> </a:t>
            </a:r>
            <a:r>
              <a:rPr lang="en-GB" dirty="0"/>
              <a:t>We believe that it is impossible to teach a </a:t>
            </a:r>
            <a:r>
              <a:rPr lang="en-GB" dirty="0" smtClean="0"/>
              <a:t>Catholic HRSE </a:t>
            </a:r>
            <a:r>
              <a:rPr lang="en-GB" dirty="0"/>
              <a:t>programme without the fuel that makes the motor run: a Catholic </a:t>
            </a:r>
            <a:r>
              <a:rPr lang="en-GB" dirty="0" smtClean="0"/>
              <a:t>HRSE </a:t>
            </a:r>
            <a:r>
              <a:rPr lang="en-GB" dirty="0"/>
              <a:t>programme has to have Prayer, Scripture and the Sacraments at its foundation – creating opportunities for pupils, teachers and parents to develop their prayer life and grow in a deeper relationship with the person of Jesus</a:t>
            </a:r>
            <a:r>
              <a:rPr lang="en-GB" dirty="0" smtClean="0"/>
              <a:t>.</a:t>
            </a:r>
          </a:p>
          <a:p>
            <a:r>
              <a:rPr lang="en-GB" dirty="0" smtClean="0"/>
              <a:t> This </a:t>
            </a:r>
            <a:r>
              <a:rPr lang="en-GB" dirty="0"/>
              <a:t>is why prayer is integral to ‘Life To The Full’ and has been included in every Module for every year group</a:t>
            </a:r>
          </a:p>
        </p:txBody>
      </p:sp>
    </p:spTree>
    <p:extLst>
      <p:ext uri="{BB962C8B-B14F-4D97-AF65-F5344CB8AC3E}">
        <p14:creationId xmlns:p14="http://schemas.microsoft.com/office/powerpoint/2010/main" val="28127134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Prayers</a:t>
            </a:r>
          </a:p>
        </p:txBody>
      </p:sp>
      <p:sp>
        <p:nvSpPr>
          <p:cNvPr id="3" name="Content Placeholder 2"/>
          <p:cNvSpPr>
            <a:spLocks noGrp="1"/>
          </p:cNvSpPr>
          <p:nvPr>
            <p:ph idx="1"/>
          </p:nvPr>
        </p:nvSpPr>
        <p:spPr/>
        <p:txBody>
          <a:bodyPr/>
          <a:lstStyle/>
          <a:p>
            <a:r>
              <a:rPr lang="en-GB" dirty="0" smtClean="0"/>
              <a:t>Throughout </a:t>
            </a:r>
            <a:r>
              <a:rPr lang="en-GB" dirty="0"/>
              <a:t>KS1 and LKS2 there is a prayer for each Unit, which children will repeat and become familiar with. </a:t>
            </a:r>
            <a:endParaRPr lang="en-GB" dirty="0" smtClean="0"/>
          </a:p>
          <a:p>
            <a:r>
              <a:rPr lang="en-GB" dirty="0" smtClean="0"/>
              <a:t>In </a:t>
            </a:r>
            <a:r>
              <a:rPr lang="en-GB" dirty="0"/>
              <a:t>UKS2, different prayers are included within each session plan. </a:t>
            </a:r>
          </a:p>
          <a:p>
            <a:r>
              <a:rPr lang="en-GB" dirty="0" smtClean="0"/>
              <a:t> </a:t>
            </a:r>
            <a:r>
              <a:rPr lang="en-GB" dirty="0"/>
              <a:t>There is a wide variety of prayer styles – traditional set prayers such as the Glory Be, prayers by Saints, opportunities for silence, body scan meditations, daily examinations of conscience, listening to scripture and simplified versions of </a:t>
            </a:r>
            <a:r>
              <a:rPr lang="en-GB" dirty="0" err="1"/>
              <a:t>Lectio</a:t>
            </a:r>
            <a:r>
              <a:rPr lang="en-GB" dirty="0"/>
              <a:t> </a:t>
            </a:r>
            <a:r>
              <a:rPr lang="en-GB" dirty="0" err="1"/>
              <a:t>Divina</a:t>
            </a:r>
            <a:r>
              <a:rPr lang="en-GB" dirty="0"/>
              <a:t>. </a:t>
            </a:r>
            <a:endParaRPr lang="en-GB" dirty="0" smtClean="0"/>
          </a:p>
          <a:p>
            <a:r>
              <a:rPr lang="en-GB" dirty="0" smtClean="0"/>
              <a:t>In </a:t>
            </a:r>
            <a:r>
              <a:rPr lang="en-GB" dirty="0"/>
              <a:t>this way, our hope is that children’s hearts and minds will be aligned with the faithful vision of the programme throughout the period of time they are working on it. </a:t>
            </a:r>
            <a:endParaRPr lang="en-GB" dirty="0" smtClean="0"/>
          </a:p>
          <a:p>
            <a:r>
              <a:rPr lang="en-GB" dirty="0" smtClean="0"/>
              <a:t>Prayers </a:t>
            </a:r>
            <a:r>
              <a:rPr lang="en-GB" dirty="0"/>
              <a:t>for each Unit can be found on each session page and Module page of the website</a:t>
            </a:r>
          </a:p>
        </p:txBody>
      </p:sp>
    </p:spTree>
    <p:extLst>
      <p:ext uri="{BB962C8B-B14F-4D97-AF65-F5344CB8AC3E}">
        <p14:creationId xmlns:p14="http://schemas.microsoft.com/office/powerpoint/2010/main" val="18808961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Music And Song</a:t>
            </a:r>
            <a:endParaRPr lang="en-GB" dirty="0"/>
          </a:p>
        </p:txBody>
      </p:sp>
      <p:sp>
        <p:nvSpPr>
          <p:cNvPr id="3" name="Subtitle 2"/>
          <p:cNvSpPr>
            <a:spLocks noGrp="1"/>
          </p:cNvSpPr>
          <p:nvPr>
            <p:ph type="subTitle" idx="1"/>
          </p:nvPr>
        </p:nvSpPr>
        <p:spPr/>
        <p:txBody>
          <a:bodyPr>
            <a:normAutofit/>
          </a:bodyPr>
          <a:lstStyle/>
          <a:p>
            <a:endParaRPr lang="en-GB" dirty="0"/>
          </a:p>
        </p:txBody>
      </p:sp>
    </p:spTree>
    <p:extLst>
      <p:ext uri="{BB962C8B-B14F-4D97-AF65-F5344CB8AC3E}">
        <p14:creationId xmlns:p14="http://schemas.microsoft.com/office/powerpoint/2010/main" val="30715703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Music and Song</a:t>
            </a:r>
          </a:p>
        </p:txBody>
      </p:sp>
      <p:sp>
        <p:nvSpPr>
          <p:cNvPr id="3" name="Content Placeholder 2"/>
          <p:cNvSpPr>
            <a:spLocks noGrp="1"/>
          </p:cNvSpPr>
          <p:nvPr>
            <p:ph idx="1"/>
          </p:nvPr>
        </p:nvSpPr>
        <p:spPr/>
        <p:txBody>
          <a:bodyPr/>
          <a:lstStyle/>
          <a:p>
            <a:r>
              <a:rPr lang="en-GB" dirty="0" smtClean="0"/>
              <a:t>As </a:t>
            </a:r>
            <a:r>
              <a:rPr lang="en-GB" dirty="0"/>
              <a:t>well as spoken prayers, opportunities for silence and lots of other prayer styles, we’re delighted to be working in partnership with One Life Music, a Catholic music ministry for primary schools</a:t>
            </a:r>
            <a:r>
              <a:rPr lang="en-GB" dirty="0" smtClean="0"/>
              <a:t>.</a:t>
            </a:r>
          </a:p>
          <a:p>
            <a:r>
              <a:rPr lang="en-GB" dirty="0" smtClean="0"/>
              <a:t> </a:t>
            </a:r>
            <a:r>
              <a:rPr lang="en-GB" dirty="0"/>
              <a:t>Life to the Full have licensed some of One Life Music’s most popular songs and also commissioned new songs, to align with every Module in the programme. </a:t>
            </a:r>
          </a:p>
          <a:p>
            <a:r>
              <a:rPr lang="en-GB" dirty="0" smtClean="0"/>
              <a:t>These </a:t>
            </a:r>
            <a:r>
              <a:rPr lang="en-GB" dirty="0"/>
              <a:t>9 songs are like the ‘soundtrack’ of ‘Life to the Full’. They are pitched age-appropriately and either relate directly to the sessions for the module, or provide a Spirit-filled focus, which is particularly helpful when teaching some of the heavier or more sensitive topics.</a:t>
            </a:r>
          </a:p>
        </p:txBody>
      </p:sp>
    </p:spTree>
    <p:extLst>
      <p:ext uri="{BB962C8B-B14F-4D97-AF65-F5344CB8AC3E}">
        <p14:creationId xmlns:p14="http://schemas.microsoft.com/office/powerpoint/2010/main" val="28928663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docProps/app.xml><?xml version="1.0" encoding="utf-8"?>
<Properties xmlns="http://schemas.openxmlformats.org/officeDocument/2006/extended-properties" xmlns:vt="http://schemas.openxmlformats.org/officeDocument/2006/docPropsVTypes">
  <Template>TM03457510[[fn=Savon]]</Template>
  <TotalTime>110</TotalTime>
  <Words>2524</Words>
  <Application>Microsoft Office PowerPoint</Application>
  <PresentationFormat>Widescreen</PresentationFormat>
  <Paragraphs>103</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Century Gothic</vt:lpstr>
      <vt:lpstr>Segoe UI</vt:lpstr>
      <vt:lpstr>Verdana</vt:lpstr>
      <vt:lpstr>Savon</vt:lpstr>
      <vt:lpstr>HRSE </vt:lpstr>
      <vt:lpstr> </vt:lpstr>
      <vt:lpstr>PowerPoint Presentation</vt:lpstr>
      <vt:lpstr>Why did we choose Life to the Full?  </vt:lpstr>
      <vt:lpstr> STRUCTURE    </vt:lpstr>
      <vt:lpstr>The programme adopts a spiral curriculum taught across 4 Learning Stages:</vt:lpstr>
      <vt:lpstr>Each learning stage covers the same 3 Modules, which take their names from the three themes of the Catholic Education Service Model Curriculum:</vt:lpstr>
      <vt:lpstr>Each Module also covers the same Unit topics across each Learning Stage:</vt:lpstr>
      <vt:lpstr>              Module One: Created and Loved by God ◦  This Module explores the individual.   Rooted in the teaching that we are made in the image and likeness of God, it helps children to develop an understanding of the importance of valuing themselves as the basis for personal relationships.    At the start of each Learning Stage, we begin with a reflective session where children focus on a Bible story that communicates the key idea that we were created out of love and for love.    Building on this religious understanding of the meaning and purpose of our bodies, children are then taken through a variety of age-appropriate sessions which explore body and health issues.</vt:lpstr>
      <vt:lpstr>◦          In Key Stage One, pupils explore:  • That we are uniquely made by a loving God  • That we have differences and similarities (including physical differences between boys and girls) • Key information about staying physically healthy, understanding feelings and emotions, including strong feelings such as anger  • The cycle of life from birth to old age ◦   In Lower Key Stage Two, pupils explore:  • Understanding differences • Respecting our bodies  • Puberty and changing bodies (recommended for Year 4+) • Strategies to support emotional wellbeing including practicing thankfulness  • Their understanding of life before birth ◦ In Upper Key Stage Two, pupils explore:  • Appreciation of physical and emotional differences  • A more complex understanding of physical changes in girl and boys bodies  • Body image • Strong emotional feelings  • The impact of the internet and social media on emotional well-being (including teaching on pornography)  • A more nuanced and scientific understanding of life in the womb and how babies are made  • Menstruation There are 11 sessions in Module 1 of Upper Key Stage Two which are structured around our very own TV drama series, Paradise Street.</vt:lpstr>
      <vt:lpstr>Module Two: Created to Love Others</vt:lpstr>
      <vt:lpstr>In Key Stage One, pupils:</vt:lpstr>
      <vt:lpstr>◦ In Lower Key Stage Two, pupils:  </vt:lpstr>
      <vt:lpstr>In Upper Key Stage Two, pupils: </vt:lpstr>
      <vt:lpstr>Module Three: Created to Live in Community</vt:lpstr>
      <vt:lpstr>PRACTICALITIES </vt:lpstr>
      <vt:lpstr>PowerPoint Presentation</vt:lpstr>
      <vt:lpstr>WHAT WILL LIFE TO THE FULL LOOK LIKE AT ST jOSEPH’S? </vt:lpstr>
      <vt:lpstr>What will Life to the Full look like at St Joseph’s?</vt:lpstr>
      <vt:lpstr>Programme Pathways</vt:lpstr>
      <vt:lpstr>Differentiation</vt:lpstr>
      <vt:lpstr>PARENT PORTAL</vt:lpstr>
      <vt:lpstr>Online Parent Portal</vt:lpstr>
      <vt:lpstr>PRAYER</vt:lpstr>
      <vt:lpstr>Why include prayer?</vt:lpstr>
      <vt:lpstr>Prayers</vt:lpstr>
      <vt:lpstr>Music And Song</vt:lpstr>
      <vt:lpstr>Music and Song</vt:lpstr>
    </vt:vector>
  </TitlesOfParts>
  <Company>EDU-PRD-SCCM1</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HRSE</dc:title>
  <dc:creator>4040, head</dc:creator>
  <cp:lastModifiedBy>4040, head</cp:lastModifiedBy>
  <cp:revision>10</cp:revision>
  <dcterms:created xsi:type="dcterms:W3CDTF">2021-09-24T10:33:40Z</dcterms:created>
  <dcterms:modified xsi:type="dcterms:W3CDTF">2021-09-24T13:10:14Z</dcterms:modified>
</cp:coreProperties>
</file>